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10972800"/>
  <p:notesSz cx="109728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2" d="100"/>
          <a:sy n="52" d="100"/>
        </p:scale>
        <p:origin x="144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483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10972800"/>
          </a:xfrm>
          <a:prstGeom prst="rect">
            <a:avLst/>
          </a:prstGeom>
        </p:spPr>
      </p:pic>
      <p:sp>
        <p:nvSpPr>
          <p:cNvPr id="3" name="Text 0"/>
          <p:cNvSpPr/>
          <p:nvPr/>
        </p:nvSpPr>
        <p:spPr>
          <a:xfrm>
            <a:off x="6280190" y="4426029"/>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Hotel Booking Analysis Project</a:t>
            </a:r>
            <a:endParaRPr lang="en-US" sz="4450" dirty="0"/>
          </a:p>
        </p:txBody>
      </p:sp>
      <p:sp>
        <p:nvSpPr>
          <p:cNvPr id="4" name="Text 1"/>
          <p:cNvSpPr/>
          <p:nvPr/>
        </p:nvSpPr>
        <p:spPr>
          <a:xfrm>
            <a:off x="6280190" y="6183749"/>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Understanding booking patterns, cancellations &amp; customer behavior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10972800"/>
          </a:xfrm>
          <a:prstGeom prst="rect">
            <a:avLst/>
          </a:prstGeom>
        </p:spPr>
      </p:pic>
      <p:sp>
        <p:nvSpPr>
          <p:cNvPr id="3" name="Text 0"/>
          <p:cNvSpPr/>
          <p:nvPr/>
        </p:nvSpPr>
        <p:spPr>
          <a:xfrm>
            <a:off x="6237446" y="1107281"/>
            <a:ext cx="7641908" cy="1341120"/>
          </a:xfrm>
          <a:prstGeom prst="rect">
            <a:avLst/>
          </a:prstGeom>
          <a:noFill/>
          <a:ln/>
        </p:spPr>
        <p:txBody>
          <a:bodyPr wrap="square" lIns="0" tIns="0" rIns="0" bIns="0" rtlCol="0" anchor="t"/>
          <a:lstStyle/>
          <a:p>
            <a:pPr marL="0" indent="0" algn="l">
              <a:lnSpc>
                <a:spcPts val="5250"/>
              </a:lnSpc>
              <a:buNone/>
            </a:pPr>
            <a:r>
              <a:rPr lang="en-US" sz="4200" b="1" dirty="0">
                <a:solidFill>
                  <a:srgbClr val="000000"/>
                </a:solidFill>
                <a:latin typeface="Inter Bold" pitchFamily="34" charset="0"/>
                <a:ea typeface="Inter Bold" pitchFamily="34" charset="-122"/>
                <a:cs typeface="Inter Bold" pitchFamily="34" charset="-120"/>
              </a:rPr>
              <a:t>Key Insights &amp; Strategic Recommendations</a:t>
            </a:r>
            <a:endParaRPr lang="en-US" sz="4200" dirty="0"/>
          </a:p>
        </p:txBody>
      </p:sp>
      <p:sp>
        <p:nvSpPr>
          <p:cNvPr id="4" name="Text 1"/>
          <p:cNvSpPr/>
          <p:nvPr/>
        </p:nvSpPr>
        <p:spPr>
          <a:xfrm>
            <a:off x="6237446" y="2984778"/>
            <a:ext cx="3219093" cy="402431"/>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Inter Bold" pitchFamily="34" charset="0"/>
                <a:ea typeface="Inter Bold" pitchFamily="34" charset="-122"/>
                <a:cs typeface="Inter Bold" pitchFamily="34" charset="-120"/>
              </a:rPr>
              <a:t>Key Findings</a:t>
            </a:r>
            <a:endParaRPr lang="en-US" sz="2500" dirty="0"/>
          </a:p>
        </p:txBody>
      </p:sp>
      <p:sp>
        <p:nvSpPr>
          <p:cNvPr id="5" name="Text 2"/>
          <p:cNvSpPr/>
          <p:nvPr/>
        </p:nvSpPr>
        <p:spPr>
          <a:xfrm>
            <a:off x="6237446" y="3601760"/>
            <a:ext cx="3559135" cy="1029772"/>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272525"/>
                </a:solidFill>
                <a:latin typeface="Inter" pitchFamily="34" charset="0"/>
                <a:ea typeface="Inter" pitchFamily="34" charset="-122"/>
                <a:cs typeface="Inter" pitchFamily="34" charset="-120"/>
              </a:rPr>
              <a:t>Seasonal booking patterns create predictable revenue cycles</a:t>
            </a:r>
            <a:endParaRPr lang="en-US" sz="1650" dirty="0"/>
          </a:p>
        </p:txBody>
      </p:sp>
      <p:sp>
        <p:nvSpPr>
          <p:cNvPr id="6" name="Text 3"/>
          <p:cNvSpPr/>
          <p:nvPr/>
        </p:nvSpPr>
        <p:spPr>
          <a:xfrm>
            <a:off x="6237446" y="4706541"/>
            <a:ext cx="3559135" cy="686514"/>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272525"/>
                </a:solidFill>
                <a:latin typeface="Inter" pitchFamily="34" charset="0"/>
                <a:ea typeface="Inter" pitchFamily="34" charset="-122"/>
                <a:cs typeface="Inter" pitchFamily="34" charset="-120"/>
              </a:rPr>
              <a:t>High cancellation rates impact operational planning</a:t>
            </a:r>
            <a:endParaRPr lang="en-US" sz="1650" dirty="0"/>
          </a:p>
        </p:txBody>
      </p:sp>
      <p:sp>
        <p:nvSpPr>
          <p:cNvPr id="7" name="Text 4"/>
          <p:cNvSpPr/>
          <p:nvPr/>
        </p:nvSpPr>
        <p:spPr>
          <a:xfrm>
            <a:off x="6237446" y="5468064"/>
            <a:ext cx="3559135" cy="686514"/>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272525"/>
                </a:solidFill>
                <a:latin typeface="Inter" pitchFamily="34" charset="0"/>
                <a:ea typeface="Inter" pitchFamily="34" charset="-122"/>
                <a:cs typeface="Inter" pitchFamily="34" charset="-120"/>
              </a:rPr>
              <a:t>Digital channels dominate guest acquisition</a:t>
            </a:r>
            <a:endParaRPr lang="en-US" sz="1650" dirty="0"/>
          </a:p>
        </p:txBody>
      </p:sp>
      <p:sp>
        <p:nvSpPr>
          <p:cNvPr id="8" name="Text 5"/>
          <p:cNvSpPr/>
          <p:nvPr/>
        </p:nvSpPr>
        <p:spPr>
          <a:xfrm>
            <a:off x="6237446" y="6229588"/>
            <a:ext cx="3559135" cy="686514"/>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272525"/>
                </a:solidFill>
                <a:latin typeface="Inter" pitchFamily="34" charset="0"/>
                <a:ea typeface="Inter" pitchFamily="34" charset="-122"/>
                <a:cs typeface="Inter" pitchFamily="34" charset="-120"/>
              </a:rPr>
              <a:t>Customer segmentation reveals distinct behavior patterns</a:t>
            </a:r>
            <a:endParaRPr lang="en-US" sz="1650" dirty="0"/>
          </a:p>
        </p:txBody>
      </p:sp>
      <p:sp>
        <p:nvSpPr>
          <p:cNvPr id="9" name="Text 6"/>
          <p:cNvSpPr/>
          <p:nvPr/>
        </p:nvSpPr>
        <p:spPr>
          <a:xfrm>
            <a:off x="10327838" y="2984778"/>
            <a:ext cx="3219093" cy="402431"/>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Inter Bold" pitchFamily="34" charset="0"/>
                <a:ea typeface="Inter Bold" pitchFamily="34" charset="-122"/>
                <a:cs typeface="Inter Bold" pitchFamily="34" charset="-120"/>
              </a:rPr>
              <a:t>Recommendations</a:t>
            </a:r>
            <a:endParaRPr lang="en-US" sz="2500" dirty="0"/>
          </a:p>
        </p:txBody>
      </p:sp>
      <p:sp>
        <p:nvSpPr>
          <p:cNvPr id="10" name="Text 7"/>
          <p:cNvSpPr/>
          <p:nvPr/>
        </p:nvSpPr>
        <p:spPr>
          <a:xfrm>
            <a:off x="10327838" y="3601760"/>
            <a:ext cx="3559135" cy="1029772"/>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272525"/>
                </a:solidFill>
                <a:latin typeface="Inter" pitchFamily="34" charset="0"/>
                <a:ea typeface="Inter" pitchFamily="34" charset="-122"/>
                <a:cs typeface="Inter" pitchFamily="34" charset="-120"/>
              </a:rPr>
              <a:t>Implement flexible cancellation policies to reduce guest anxiety</a:t>
            </a:r>
            <a:endParaRPr lang="en-US" sz="1650" dirty="0"/>
          </a:p>
        </p:txBody>
      </p:sp>
      <p:sp>
        <p:nvSpPr>
          <p:cNvPr id="11" name="Text 8"/>
          <p:cNvSpPr/>
          <p:nvPr/>
        </p:nvSpPr>
        <p:spPr>
          <a:xfrm>
            <a:off x="10327838" y="4706541"/>
            <a:ext cx="3559135" cy="686514"/>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272525"/>
                </a:solidFill>
                <a:latin typeface="Inter" pitchFamily="34" charset="0"/>
                <a:ea typeface="Inter" pitchFamily="34" charset="-122"/>
                <a:cs typeface="Inter" pitchFamily="34" charset="-120"/>
              </a:rPr>
              <a:t>Deploy dynamic pricing for seasonal optimization</a:t>
            </a:r>
            <a:endParaRPr lang="en-US" sz="1650" dirty="0"/>
          </a:p>
        </p:txBody>
      </p:sp>
      <p:sp>
        <p:nvSpPr>
          <p:cNvPr id="12" name="Text 9"/>
          <p:cNvSpPr/>
          <p:nvPr/>
        </p:nvSpPr>
        <p:spPr>
          <a:xfrm>
            <a:off x="10327838" y="5468064"/>
            <a:ext cx="3559135" cy="686514"/>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272525"/>
                </a:solidFill>
                <a:latin typeface="Inter" pitchFamily="34" charset="0"/>
                <a:ea typeface="Inter" pitchFamily="34" charset="-122"/>
                <a:cs typeface="Inter" pitchFamily="34" charset="-120"/>
              </a:rPr>
              <a:t>Strengthen digital marketing and direct booking incentives</a:t>
            </a:r>
            <a:endParaRPr lang="en-US" sz="1650" dirty="0"/>
          </a:p>
        </p:txBody>
      </p:sp>
      <p:sp>
        <p:nvSpPr>
          <p:cNvPr id="13" name="Text 10"/>
          <p:cNvSpPr/>
          <p:nvPr/>
        </p:nvSpPr>
        <p:spPr>
          <a:xfrm>
            <a:off x="10327838" y="6229588"/>
            <a:ext cx="3559135" cy="686514"/>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272525"/>
                </a:solidFill>
                <a:latin typeface="Inter" pitchFamily="34" charset="0"/>
                <a:ea typeface="Inter" pitchFamily="34" charset="-122"/>
                <a:cs typeface="Inter" pitchFamily="34" charset="-120"/>
              </a:rPr>
              <a:t>Develop robust loyalty programs for repeat business</a:t>
            </a:r>
            <a:endParaRPr lang="en-US" sz="1650" dirty="0"/>
          </a:p>
        </p:txBody>
      </p:sp>
      <p:sp>
        <p:nvSpPr>
          <p:cNvPr id="14" name="Shape 11"/>
          <p:cNvSpPr/>
          <p:nvPr/>
        </p:nvSpPr>
        <p:spPr>
          <a:xfrm>
            <a:off x="6237446" y="7339681"/>
            <a:ext cx="7641908" cy="34409"/>
          </a:xfrm>
          <a:prstGeom prst="rect">
            <a:avLst/>
          </a:prstGeom>
          <a:solidFill>
            <a:srgbClr val="272525">
              <a:alpha val="50000"/>
            </a:srgbClr>
          </a:solidFill>
          <a:ln/>
        </p:spPr>
      </p:sp>
      <p:sp>
        <p:nvSpPr>
          <p:cNvPr id="15" name="Text 12"/>
          <p:cNvSpPr/>
          <p:nvPr/>
        </p:nvSpPr>
        <p:spPr>
          <a:xfrm>
            <a:off x="6559272" y="7937183"/>
            <a:ext cx="2682478" cy="335280"/>
          </a:xfrm>
          <a:prstGeom prst="rect">
            <a:avLst/>
          </a:prstGeom>
          <a:noFill/>
          <a:ln/>
        </p:spPr>
        <p:txBody>
          <a:bodyPr wrap="none" lIns="0" tIns="0" rIns="0" bIns="0" rtlCol="0" anchor="t"/>
          <a:lstStyle/>
          <a:p>
            <a:pPr marL="0" indent="0" algn="l">
              <a:lnSpc>
                <a:spcPts val="2600"/>
              </a:lnSpc>
              <a:buNone/>
            </a:pPr>
            <a:r>
              <a:rPr lang="en-US" sz="2100" b="1" dirty="0">
                <a:solidFill>
                  <a:srgbClr val="000000"/>
                </a:solidFill>
                <a:latin typeface="Inter Bold" pitchFamily="34" charset="0"/>
                <a:ea typeface="Inter Bold" pitchFamily="34" charset="-122"/>
                <a:cs typeface="Inter Bold" pitchFamily="34" charset="-120"/>
              </a:rPr>
              <a:t>Conclusion</a:t>
            </a:r>
            <a:endParaRPr lang="en-US" sz="2100" dirty="0"/>
          </a:p>
        </p:txBody>
      </p:sp>
      <p:sp>
        <p:nvSpPr>
          <p:cNvPr id="16" name="Text 13"/>
          <p:cNvSpPr/>
          <p:nvPr/>
        </p:nvSpPr>
        <p:spPr>
          <a:xfrm>
            <a:off x="6559272" y="8594288"/>
            <a:ext cx="7320082" cy="1029772"/>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Data-driven strategies combining flexible policies, dynamic pricing, and personalized experiences will drive both revenue growth and enhanced guest satisfaction in today's competitive hospitality market.</a:t>
            </a:r>
            <a:endParaRPr lang="en-US" sz="1650" dirty="0"/>
          </a:p>
        </p:txBody>
      </p:sp>
      <p:sp>
        <p:nvSpPr>
          <p:cNvPr id="17" name="Shape 14"/>
          <p:cNvSpPr/>
          <p:nvPr/>
        </p:nvSpPr>
        <p:spPr>
          <a:xfrm>
            <a:off x="6237446" y="7615357"/>
            <a:ext cx="30480" cy="2250043"/>
          </a:xfrm>
          <a:prstGeom prst="rect">
            <a:avLst/>
          </a:prstGeom>
          <a:solidFill>
            <a:srgbClr val="4950BC"/>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234922"/>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Project Overview</a:t>
            </a:r>
            <a:endParaRPr lang="en-US" sz="4450" dirty="0"/>
          </a:p>
        </p:txBody>
      </p:sp>
      <p:pic>
        <p:nvPicPr>
          <p:cNvPr id="3" name="Image 0" descr="preencoded.png"/>
          <p:cNvPicPr>
            <a:picLocks noChangeAspect="1"/>
          </p:cNvPicPr>
          <p:nvPr/>
        </p:nvPicPr>
        <p:blipFill>
          <a:blip r:embed="rId3"/>
          <a:stretch>
            <a:fillRect/>
          </a:stretch>
        </p:blipFill>
        <p:spPr>
          <a:xfrm>
            <a:off x="793790" y="3539014"/>
            <a:ext cx="6073854" cy="4943594"/>
          </a:xfrm>
          <a:prstGeom prst="rect">
            <a:avLst/>
          </a:prstGeom>
        </p:spPr>
      </p:pic>
      <p:sp>
        <p:nvSpPr>
          <p:cNvPr id="4" name="Text 1"/>
          <p:cNvSpPr/>
          <p:nvPr/>
        </p:nvSpPr>
        <p:spPr>
          <a:xfrm>
            <a:off x="7599521" y="3510677"/>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Our Objective</a:t>
            </a:r>
            <a:endParaRPr lang="en-US" sz="2650" dirty="0"/>
          </a:p>
        </p:txBody>
      </p:sp>
      <p:sp>
        <p:nvSpPr>
          <p:cNvPr id="5" name="Text 2"/>
          <p:cNvSpPr/>
          <p:nvPr/>
        </p:nvSpPr>
        <p:spPr>
          <a:xfrm>
            <a:off x="7599521" y="4162782"/>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We study hotel booking data to find smart ideas that helps hotel  improve themselves and make customer happier.</a:t>
            </a:r>
            <a:endParaRPr lang="en-US" sz="1750" dirty="0"/>
          </a:p>
        </p:txBody>
      </p:sp>
      <p:sp>
        <p:nvSpPr>
          <p:cNvPr id="6" name="Text 3"/>
          <p:cNvSpPr/>
          <p:nvPr/>
        </p:nvSpPr>
        <p:spPr>
          <a:xfrm>
            <a:off x="7599521" y="511540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Key Focus Areas</a:t>
            </a:r>
            <a:endParaRPr lang="en-US" sz="2200" dirty="0"/>
          </a:p>
        </p:txBody>
      </p:sp>
      <p:sp>
        <p:nvSpPr>
          <p:cNvPr id="7" name="Text 4"/>
          <p:cNvSpPr/>
          <p:nvPr/>
        </p:nvSpPr>
        <p:spPr>
          <a:xfrm>
            <a:off x="7599521" y="569654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When people book the most (seasons and patterns)</a:t>
            </a:r>
            <a:endParaRPr lang="en-US" sz="1750" dirty="0"/>
          </a:p>
        </p:txBody>
      </p:sp>
      <p:sp>
        <p:nvSpPr>
          <p:cNvPr id="8" name="Text 5"/>
          <p:cNvSpPr/>
          <p:nvPr/>
        </p:nvSpPr>
        <p:spPr>
          <a:xfrm>
            <a:off x="7599521" y="613874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Why people cancel and what happens after</a:t>
            </a:r>
            <a:endParaRPr lang="en-US" sz="1750" dirty="0"/>
          </a:p>
        </p:txBody>
      </p:sp>
      <p:sp>
        <p:nvSpPr>
          <p:cNvPr id="9" name="Text 6"/>
          <p:cNvSpPr/>
          <p:nvPr/>
        </p:nvSpPr>
        <p:spPr>
          <a:xfrm>
            <a:off x="7599521" y="658094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What different types of guests like</a:t>
            </a:r>
            <a:endParaRPr lang="en-US" sz="1750" dirty="0"/>
          </a:p>
        </p:txBody>
      </p:sp>
      <p:sp>
        <p:nvSpPr>
          <p:cNvPr id="10" name="Text 7"/>
          <p:cNvSpPr/>
          <p:nvPr/>
        </p:nvSpPr>
        <p:spPr>
          <a:xfrm>
            <a:off x="7599521" y="702314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How hotels can make more money</a:t>
            </a:r>
            <a:endParaRPr lang="en-US" sz="1750" dirty="0"/>
          </a:p>
        </p:txBody>
      </p:sp>
      <p:sp>
        <p:nvSpPr>
          <p:cNvPr id="11" name="Text 8"/>
          <p:cNvSpPr/>
          <p:nvPr/>
        </p:nvSpPr>
        <p:spPr>
          <a:xfrm>
            <a:off x="7599521" y="746533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Which ads and websites work best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05733"/>
            <a:ext cx="694658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Booking Pattern Analysis</a:t>
            </a:r>
            <a:endParaRPr lang="en-US" sz="4450" dirty="0"/>
          </a:p>
        </p:txBody>
      </p:sp>
      <p:sp>
        <p:nvSpPr>
          <p:cNvPr id="3" name="Text 1"/>
          <p:cNvSpPr/>
          <p:nvPr/>
        </p:nvSpPr>
        <p:spPr>
          <a:xfrm>
            <a:off x="793790" y="2268141"/>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Seasonal trends and customer behavior insights from booking data are crucial for strategic planning.</a:t>
            </a:r>
            <a:endParaRPr lang="en-US" sz="1750" dirty="0"/>
          </a:p>
        </p:txBody>
      </p:sp>
      <p:pic>
        <p:nvPicPr>
          <p:cNvPr id="4" name="Image 0" descr="preencoded.png"/>
          <p:cNvPicPr>
            <a:picLocks noChangeAspect="1"/>
          </p:cNvPicPr>
          <p:nvPr/>
        </p:nvPicPr>
        <p:blipFill>
          <a:blip r:embed="rId3"/>
          <a:stretch>
            <a:fillRect/>
          </a:stretch>
        </p:blipFill>
        <p:spPr>
          <a:xfrm>
            <a:off x="901065" y="2886194"/>
            <a:ext cx="12828270" cy="5040511"/>
          </a:xfrm>
          <a:prstGeom prst="rect">
            <a:avLst/>
          </a:prstGeom>
        </p:spPr>
      </p:pic>
      <p:sp>
        <p:nvSpPr>
          <p:cNvPr id="5" name="Shape 2"/>
          <p:cNvSpPr/>
          <p:nvPr/>
        </p:nvSpPr>
        <p:spPr>
          <a:xfrm>
            <a:off x="793790" y="8181856"/>
            <a:ext cx="4196358" cy="1685092"/>
          </a:xfrm>
          <a:prstGeom prst="roundRect">
            <a:avLst>
              <a:gd name="adj" fmla="val 5654"/>
            </a:avLst>
          </a:prstGeom>
          <a:solidFill>
            <a:srgbClr val="DADBF1"/>
          </a:solidFill>
          <a:ln w="7620">
            <a:solidFill>
              <a:srgbClr val="C0C1D7"/>
            </a:solidFill>
            <a:prstDash val="solid"/>
          </a:ln>
        </p:spPr>
      </p:sp>
      <p:sp>
        <p:nvSpPr>
          <p:cNvPr id="6" name="Text 3"/>
          <p:cNvSpPr/>
          <p:nvPr/>
        </p:nvSpPr>
        <p:spPr>
          <a:xfrm>
            <a:off x="1028224" y="841629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Peak Season</a:t>
            </a:r>
            <a:endParaRPr lang="en-US" sz="2200" dirty="0"/>
          </a:p>
        </p:txBody>
      </p:sp>
      <p:sp>
        <p:nvSpPr>
          <p:cNvPr id="7" name="Text 4"/>
          <p:cNvSpPr/>
          <p:nvPr/>
        </p:nvSpPr>
        <p:spPr>
          <a:xfrm>
            <a:off x="1028224" y="8906708"/>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July &amp; August show highest booking volumes.</a:t>
            </a:r>
            <a:endParaRPr lang="en-US" sz="1750" dirty="0"/>
          </a:p>
        </p:txBody>
      </p:sp>
      <p:sp>
        <p:nvSpPr>
          <p:cNvPr id="8" name="Shape 5"/>
          <p:cNvSpPr/>
          <p:nvPr/>
        </p:nvSpPr>
        <p:spPr>
          <a:xfrm>
            <a:off x="5216962" y="8181856"/>
            <a:ext cx="4196358" cy="1685092"/>
          </a:xfrm>
          <a:prstGeom prst="roundRect">
            <a:avLst>
              <a:gd name="adj" fmla="val 5654"/>
            </a:avLst>
          </a:prstGeom>
          <a:solidFill>
            <a:srgbClr val="DADBF1"/>
          </a:solidFill>
          <a:ln w="7620">
            <a:solidFill>
              <a:srgbClr val="C0C1D7"/>
            </a:solidFill>
            <a:prstDash val="solid"/>
          </a:ln>
        </p:spPr>
      </p:sp>
      <p:sp>
        <p:nvSpPr>
          <p:cNvPr id="9" name="Text 6"/>
          <p:cNvSpPr/>
          <p:nvPr/>
        </p:nvSpPr>
        <p:spPr>
          <a:xfrm>
            <a:off x="5451396" y="841629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Weekend Demand</a:t>
            </a:r>
            <a:endParaRPr lang="en-US" sz="2200" dirty="0"/>
          </a:p>
        </p:txBody>
      </p:sp>
      <p:sp>
        <p:nvSpPr>
          <p:cNvPr id="10" name="Text 7"/>
          <p:cNvSpPr/>
          <p:nvPr/>
        </p:nvSpPr>
        <p:spPr>
          <a:xfrm>
            <a:off x="5451396" y="8906708"/>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Consistent 35% higher demand on weekends.</a:t>
            </a:r>
            <a:endParaRPr lang="en-US" sz="1750" dirty="0"/>
          </a:p>
        </p:txBody>
      </p:sp>
      <p:sp>
        <p:nvSpPr>
          <p:cNvPr id="11" name="Shape 8"/>
          <p:cNvSpPr/>
          <p:nvPr/>
        </p:nvSpPr>
        <p:spPr>
          <a:xfrm>
            <a:off x="9640133" y="8181856"/>
            <a:ext cx="4196358" cy="1685092"/>
          </a:xfrm>
          <a:prstGeom prst="roundRect">
            <a:avLst>
              <a:gd name="adj" fmla="val 5654"/>
            </a:avLst>
          </a:prstGeom>
          <a:solidFill>
            <a:srgbClr val="DADBF1"/>
          </a:solidFill>
          <a:ln w="7620">
            <a:solidFill>
              <a:srgbClr val="C0C1D7"/>
            </a:solidFill>
            <a:prstDash val="solid"/>
          </a:ln>
        </p:spPr>
      </p:sp>
      <p:sp>
        <p:nvSpPr>
          <p:cNvPr id="12" name="Text 9"/>
          <p:cNvSpPr/>
          <p:nvPr/>
        </p:nvSpPr>
        <p:spPr>
          <a:xfrm>
            <a:off x="9874568" y="841629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Early Bookings</a:t>
            </a:r>
            <a:endParaRPr lang="en-US" sz="2200" dirty="0"/>
          </a:p>
        </p:txBody>
      </p:sp>
      <p:sp>
        <p:nvSpPr>
          <p:cNvPr id="13" name="Text 10"/>
          <p:cNvSpPr/>
          <p:nvPr/>
        </p:nvSpPr>
        <p:spPr>
          <a:xfrm>
            <a:off x="9874568" y="8906708"/>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68% of bookings made 30+ days in advance.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95444"/>
            <a:ext cx="7621310"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Why Do People Cancel Hotel Bookings?</a:t>
            </a:r>
            <a:endParaRPr lang="en-US" sz="3100" dirty="0"/>
          </a:p>
        </p:txBody>
      </p:sp>
      <p:sp>
        <p:nvSpPr>
          <p:cNvPr id="3" name="Text 1"/>
          <p:cNvSpPr/>
          <p:nvPr/>
        </p:nvSpPr>
        <p:spPr>
          <a:xfrm>
            <a:off x="793790" y="1429703"/>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Understanding why hotel bookings are canceled helps us improve our income and operations. This analysis looks at the main reasons guests cancel their rooms so hotels can create better ways to prevent this.</a:t>
            </a:r>
            <a:endParaRPr lang="en-US" sz="1250" dirty="0"/>
          </a:p>
        </p:txBody>
      </p:sp>
      <p:sp>
        <p:nvSpPr>
          <p:cNvPr id="4" name="Text 2"/>
          <p:cNvSpPr/>
          <p:nvPr/>
        </p:nvSpPr>
        <p:spPr>
          <a:xfrm>
            <a:off x="793790" y="2259330"/>
            <a:ext cx="6327815" cy="254079"/>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5" name="Image 0" descr="preencoded.png"/>
          <p:cNvPicPr>
            <a:picLocks noChangeAspect="1"/>
          </p:cNvPicPr>
          <p:nvPr/>
        </p:nvPicPr>
        <p:blipFill>
          <a:blip r:embed="rId3"/>
          <a:stretch>
            <a:fillRect/>
          </a:stretch>
        </p:blipFill>
        <p:spPr>
          <a:xfrm>
            <a:off x="1761292" y="2692003"/>
            <a:ext cx="4392811" cy="3431262"/>
          </a:xfrm>
          <a:prstGeom prst="rect">
            <a:avLst/>
          </a:prstGeom>
        </p:spPr>
      </p:pic>
      <p:sp>
        <p:nvSpPr>
          <p:cNvPr id="6" name="Text 3"/>
          <p:cNvSpPr/>
          <p:nvPr/>
        </p:nvSpPr>
        <p:spPr>
          <a:xfrm>
            <a:off x="7516416" y="2449473"/>
            <a:ext cx="6327815" cy="254079"/>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7" name="Image 1" descr="preencoded.png"/>
          <p:cNvPicPr>
            <a:picLocks noChangeAspect="1"/>
          </p:cNvPicPr>
          <p:nvPr/>
        </p:nvPicPr>
        <p:blipFill>
          <a:blip r:embed="rId4"/>
          <a:stretch>
            <a:fillRect/>
          </a:stretch>
        </p:blipFill>
        <p:spPr>
          <a:xfrm>
            <a:off x="7516416" y="2882146"/>
            <a:ext cx="6327815" cy="3050858"/>
          </a:xfrm>
          <a:prstGeom prst="rect">
            <a:avLst/>
          </a:prstGeom>
        </p:spPr>
      </p:pic>
      <p:sp>
        <p:nvSpPr>
          <p:cNvPr id="8" name="Shape 4"/>
          <p:cNvSpPr/>
          <p:nvPr/>
        </p:nvSpPr>
        <p:spPr>
          <a:xfrm>
            <a:off x="793790" y="6480453"/>
            <a:ext cx="6441996" cy="1819037"/>
          </a:xfrm>
          <a:prstGeom prst="roundRect">
            <a:avLst>
              <a:gd name="adj" fmla="val 3666"/>
            </a:avLst>
          </a:prstGeom>
          <a:solidFill>
            <a:srgbClr val="DADBF1"/>
          </a:solidFill>
          <a:ln w="7620">
            <a:solidFill>
              <a:srgbClr val="C0C1D7"/>
            </a:solidFill>
            <a:prstDash val="solid"/>
          </a:ln>
        </p:spPr>
      </p:sp>
      <p:sp>
        <p:nvSpPr>
          <p:cNvPr id="9" name="Shape 5"/>
          <p:cNvSpPr/>
          <p:nvPr/>
        </p:nvSpPr>
        <p:spPr>
          <a:xfrm>
            <a:off x="960120" y="6646783"/>
            <a:ext cx="476250" cy="476250"/>
          </a:xfrm>
          <a:prstGeom prst="roundRect">
            <a:avLst>
              <a:gd name="adj" fmla="val 19198080"/>
            </a:avLst>
          </a:prstGeom>
          <a:solidFill>
            <a:srgbClr val="4950BC"/>
          </a:solidFill>
          <a:ln/>
        </p:spPr>
      </p:sp>
      <p:pic>
        <p:nvPicPr>
          <p:cNvPr id="10" name="Image 2" descr="preencoded.png"/>
          <p:cNvPicPr>
            <a:picLocks noChangeAspect="1"/>
          </p:cNvPicPr>
          <p:nvPr/>
        </p:nvPicPr>
        <p:blipFill>
          <a:blip r:embed="rId5"/>
          <a:stretch>
            <a:fillRect/>
          </a:stretch>
        </p:blipFill>
        <p:spPr>
          <a:xfrm>
            <a:off x="1091089" y="6750963"/>
            <a:ext cx="214313" cy="267891"/>
          </a:xfrm>
          <a:prstGeom prst="rect">
            <a:avLst/>
          </a:prstGeom>
        </p:spPr>
      </p:pic>
      <p:sp>
        <p:nvSpPr>
          <p:cNvPr id="11" name="Text 6"/>
          <p:cNvSpPr/>
          <p:nvPr/>
        </p:nvSpPr>
        <p:spPr>
          <a:xfrm>
            <a:off x="960120" y="7281743"/>
            <a:ext cx="2298621"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Better Prices Elsewhere</a:t>
            </a:r>
            <a:endParaRPr lang="en-US" sz="1550" dirty="0"/>
          </a:p>
        </p:txBody>
      </p:sp>
      <p:sp>
        <p:nvSpPr>
          <p:cNvPr id="12" name="Text 7"/>
          <p:cNvSpPr/>
          <p:nvPr/>
        </p:nvSpPr>
        <p:spPr>
          <a:xfrm>
            <a:off x="960120" y="7625001"/>
            <a:ext cx="6109335"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Guests often cancel after finding better prices elsewhere — matching competitor rates can reduce cancellations.</a:t>
            </a:r>
            <a:endParaRPr lang="en-US" sz="1250" dirty="0"/>
          </a:p>
        </p:txBody>
      </p:sp>
      <p:sp>
        <p:nvSpPr>
          <p:cNvPr id="13" name="Shape 8"/>
          <p:cNvSpPr/>
          <p:nvPr/>
        </p:nvSpPr>
        <p:spPr>
          <a:xfrm>
            <a:off x="7394496" y="6480453"/>
            <a:ext cx="6442115" cy="1819037"/>
          </a:xfrm>
          <a:prstGeom prst="roundRect">
            <a:avLst>
              <a:gd name="adj" fmla="val 3666"/>
            </a:avLst>
          </a:prstGeom>
          <a:solidFill>
            <a:srgbClr val="DADBF1"/>
          </a:solidFill>
          <a:ln w="7620">
            <a:solidFill>
              <a:srgbClr val="C0C1D7"/>
            </a:solidFill>
            <a:prstDash val="solid"/>
          </a:ln>
        </p:spPr>
      </p:sp>
      <p:sp>
        <p:nvSpPr>
          <p:cNvPr id="14" name="Shape 9"/>
          <p:cNvSpPr/>
          <p:nvPr/>
        </p:nvSpPr>
        <p:spPr>
          <a:xfrm>
            <a:off x="7560826" y="6646783"/>
            <a:ext cx="476250" cy="476250"/>
          </a:xfrm>
          <a:prstGeom prst="roundRect">
            <a:avLst>
              <a:gd name="adj" fmla="val 19198080"/>
            </a:avLst>
          </a:prstGeom>
          <a:solidFill>
            <a:srgbClr val="4950BC"/>
          </a:solidFill>
          <a:ln/>
        </p:spPr>
      </p:sp>
      <p:pic>
        <p:nvPicPr>
          <p:cNvPr id="15" name="Image 3" descr="preencoded.png"/>
          <p:cNvPicPr>
            <a:picLocks noChangeAspect="1"/>
          </p:cNvPicPr>
          <p:nvPr/>
        </p:nvPicPr>
        <p:blipFill>
          <a:blip r:embed="rId6"/>
          <a:stretch>
            <a:fillRect/>
          </a:stretch>
        </p:blipFill>
        <p:spPr>
          <a:xfrm>
            <a:off x="7691795" y="6750963"/>
            <a:ext cx="214313" cy="267891"/>
          </a:xfrm>
          <a:prstGeom prst="rect">
            <a:avLst/>
          </a:prstGeom>
        </p:spPr>
      </p:pic>
      <p:sp>
        <p:nvSpPr>
          <p:cNvPr id="16" name="Text 10"/>
          <p:cNvSpPr/>
          <p:nvPr/>
        </p:nvSpPr>
        <p:spPr>
          <a:xfrm>
            <a:off x="7560826" y="7281743"/>
            <a:ext cx="2372558"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Strict Cancellation Rules</a:t>
            </a:r>
            <a:endParaRPr lang="en-US" sz="1550" dirty="0"/>
          </a:p>
        </p:txBody>
      </p:sp>
      <p:sp>
        <p:nvSpPr>
          <p:cNvPr id="17" name="Text 11"/>
          <p:cNvSpPr/>
          <p:nvPr/>
        </p:nvSpPr>
        <p:spPr>
          <a:xfrm>
            <a:off x="7560826" y="7625001"/>
            <a:ext cx="6109454"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Strict rules like non-refundable rates or high cancellation fees discourage commitment and increase cancellations.</a:t>
            </a:r>
            <a:endParaRPr lang="en-US" sz="1250" dirty="0"/>
          </a:p>
        </p:txBody>
      </p:sp>
      <p:sp>
        <p:nvSpPr>
          <p:cNvPr id="18" name="Shape 12"/>
          <p:cNvSpPr/>
          <p:nvPr/>
        </p:nvSpPr>
        <p:spPr>
          <a:xfrm>
            <a:off x="793790" y="8458200"/>
            <a:ext cx="6441996" cy="1819037"/>
          </a:xfrm>
          <a:prstGeom prst="roundRect">
            <a:avLst>
              <a:gd name="adj" fmla="val 3666"/>
            </a:avLst>
          </a:prstGeom>
          <a:solidFill>
            <a:srgbClr val="DADBF1"/>
          </a:solidFill>
          <a:ln w="7620">
            <a:solidFill>
              <a:srgbClr val="C0C1D7"/>
            </a:solidFill>
            <a:prstDash val="solid"/>
          </a:ln>
        </p:spPr>
      </p:sp>
      <p:sp>
        <p:nvSpPr>
          <p:cNvPr id="19" name="Shape 13"/>
          <p:cNvSpPr/>
          <p:nvPr/>
        </p:nvSpPr>
        <p:spPr>
          <a:xfrm>
            <a:off x="960120" y="8624530"/>
            <a:ext cx="476250" cy="476250"/>
          </a:xfrm>
          <a:prstGeom prst="roundRect">
            <a:avLst>
              <a:gd name="adj" fmla="val 19198080"/>
            </a:avLst>
          </a:prstGeom>
          <a:solidFill>
            <a:srgbClr val="4950BC"/>
          </a:solidFill>
          <a:ln/>
        </p:spPr>
      </p:sp>
      <p:pic>
        <p:nvPicPr>
          <p:cNvPr id="20" name="Image 4" descr="preencoded.png"/>
          <p:cNvPicPr>
            <a:picLocks noChangeAspect="1"/>
          </p:cNvPicPr>
          <p:nvPr/>
        </p:nvPicPr>
        <p:blipFill>
          <a:blip r:embed="rId7"/>
          <a:stretch>
            <a:fillRect/>
          </a:stretch>
        </p:blipFill>
        <p:spPr>
          <a:xfrm>
            <a:off x="1091089" y="8728710"/>
            <a:ext cx="214313" cy="267891"/>
          </a:xfrm>
          <a:prstGeom prst="rect">
            <a:avLst/>
          </a:prstGeom>
        </p:spPr>
      </p:pic>
      <p:sp>
        <p:nvSpPr>
          <p:cNvPr id="21" name="Text 14"/>
          <p:cNvSpPr/>
          <p:nvPr/>
        </p:nvSpPr>
        <p:spPr>
          <a:xfrm>
            <a:off x="960120" y="9259491"/>
            <a:ext cx="2178487"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Uncertain Travel Plans</a:t>
            </a:r>
            <a:endParaRPr lang="en-US" sz="1550" dirty="0"/>
          </a:p>
        </p:txBody>
      </p:sp>
      <p:sp>
        <p:nvSpPr>
          <p:cNvPr id="22" name="Text 15"/>
          <p:cNvSpPr/>
          <p:nvPr/>
        </p:nvSpPr>
        <p:spPr>
          <a:xfrm>
            <a:off x="960120" y="9602748"/>
            <a:ext cx="6109335"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Resort bookings face higher cancellations due to personal changes, weather, and group plan uncertainties.</a:t>
            </a:r>
            <a:endParaRPr lang="en-US" sz="1250" dirty="0"/>
          </a:p>
        </p:txBody>
      </p:sp>
      <p:sp>
        <p:nvSpPr>
          <p:cNvPr id="23" name="Shape 16"/>
          <p:cNvSpPr/>
          <p:nvPr/>
        </p:nvSpPr>
        <p:spPr>
          <a:xfrm>
            <a:off x="7394496" y="8458200"/>
            <a:ext cx="6442115" cy="1819037"/>
          </a:xfrm>
          <a:prstGeom prst="roundRect">
            <a:avLst>
              <a:gd name="adj" fmla="val 3666"/>
            </a:avLst>
          </a:prstGeom>
          <a:solidFill>
            <a:srgbClr val="DADBF1"/>
          </a:solidFill>
          <a:ln w="7620">
            <a:solidFill>
              <a:srgbClr val="C0C1D7"/>
            </a:solidFill>
            <a:prstDash val="solid"/>
          </a:ln>
        </p:spPr>
      </p:sp>
      <p:sp>
        <p:nvSpPr>
          <p:cNvPr id="24" name="Shape 17"/>
          <p:cNvSpPr/>
          <p:nvPr/>
        </p:nvSpPr>
        <p:spPr>
          <a:xfrm>
            <a:off x="7560826" y="8624530"/>
            <a:ext cx="476250" cy="476250"/>
          </a:xfrm>
          <a:prstGeom prst="roundRect">
            <a:avLst>
              <a:gd name="adj" fmla="val 19198080"/>
            </a:avLst>
          </a:prstGeom>
          <a:solidFill>
            <a:srgbClr val="4950BC"/>
          </a:solidFill>
          <a:ln/>
        </p:spPr>
      </p:sp>
      <p:pic>
        <p:nvPicPr>
          <p:cNvPr id="25" name="Image 5" descr="preencoded.png"/>
          <p:cNvPicPr>
            <a:picLocks noChangeAspect="1"/>
          </p:cNvPicPr>
          <p:nvPr/>
        </p:nvPicPr>
        <p:blipFill>
          <a:blip r:embed="rId8"/>
          <a:stretch>
            <a:fillRect/>
          </a:stretch>
        </p:blipFill>
        <p:spPr>
          <a:xfrm>
            <a:off x="7691795" y="8728710"/>
            <a:ext cx="214313" cy="267891"/>
          </a:xfrm>
          <a:prstGeom prst="rect">
            <a:avLst/>
          </a:prstGeom>
        </p:spPr>
      </p:pic>
      <p:sp>
        <p:nvSpPr>
          <p:cNvPr id="26" name="Text 18"/>
          <p:cNvSpPr/>
          <p:nvPr/>
        </p:nvSpPr>
        <p:spPr>
          <a:xfrm>
            <a:off x="7560826" y="9259491"/>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Booking Too Early</a:t>
            </a:r>
            <a:endParaRPr lang="en-US" sz="1550" dirty="0"/>
          </a:p>
        </p:txBody>
      </p:sp>
      <p:sp>
        <p:nvSpPr>
          <p:cNvPr id="27" name="Text 19"/>
          <p:cNvSpPr/>
          <p:nvPr/>
        </p:nvSpPr>
        <p:spPr>
          <a:xfrm>
            <a:off x="7560826" y="9602748"/>
            <a:ext cx="6109454"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Bookings made far in advance (90+ days) are more likely to be canceled due to changing travel plans.</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13197"/>
            <a:ext cx="8334018" cy="602456"/>
          </a:xfrm>
          <a:prstGeom prst="rect">
            <a:avLst/>
          </a:prstGeom>
          <a:noFill/>
          <a:ln/>
        </p:spPr>
        <p:txBody>
          <a:bodyPr wrap="none" lIns="0" tIns="0" rIns="0" bIns="0" rtlCol="0" anchor="t"/>
          <a:lstStyle/>
          <a:p>
            <a:pPr marL="0" indent="0" algn="l">
              <a:lnSpc>
                <a:spcPts val="4700"/>
              </a:lnSpc>
              <a:buNone/>
            </a:pPr>
            <a:r>
              <a:rPr lang="en-US" sz="3750" b="1" dirty="0">
                <a:solidFill>
                  <a:srgbClr val="000000"/>
                </a:solidFill>
                <a:latin typeface="Inter Bold" pitchFamily="34" charset="0"/>
                <a:ea typeface="Inter Bold" pitchFamily="34" charset="-122"/>
                <a:cs typeface="Inter Bold" pitchFamily="34" charset="-120"/>
              </a:rPr>
              <a:t>Customer Behavioral Segmentation</a:t>
            </a:r>
            <a:endParaRPr lang="en-US" sz="3750" dirty="0"/>
          </a:p>
        </p:txBody>
      </p:sp>
      <p:sp>
        <p:nvSpPr>
          <p:cNvPr id="3" name="Text 1"/>
          <p:cNvSpPr/>
          <p:nvPr/>
        </p:nvSpPr>
        <p:spPr>
          <a:xfrm>
            <a:off x="793790" y="1801178"/>
            <a:ext cx="13042821" cy="308372"/>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Different guest segments have distinct preferences and booking behaviors that drive personalization strategies.</a:t>
            </a:r>
            <a:endParaRPr lang="en-US" sz="1500" dirty="0"/>
          </a:p>
        </p:txBody>
      </p:sp>
      <p:pic>
        <p:nvPicPr>
          <p:cNvPr id="4" name="Image 0" descr="preencoded.png"/>
          <p:cNvPicPr>
            <a:picLocks noChangeAspect="1"/>
          </p:cNvPicPr>
          <p:nvPr/>
        </p:nvPicPr>
        <p:blipFill>
          <a:blip r:embed="rId3"/>
          <a:stretch>
            <a:fillRect/>
          </a:stretch>
        </p:blipFill>
        <p:spPr>
          <a:xfrm>
            <a:off x="1772007" y="2326362"/>
            <a:ext cx="11086386" cy="5985034"/>
          </a:xfrm>
          <a:prstGeom prst="rect">
            <a:avLst/>
          </a:prstGeom>
        </p:spPr>
      </p:pic>
      <p:sp>
        <p:nvSpPr>
          <p:cNvPr id="5" name="Shape 2"/>
          <p:cNvSpPr/>
          <p:nvPr/>
        </p:nvSpPr>
        <p:spPr>
          <a:xfrm>
            <a:off x="3201353" y="8341876"/>
            <a:ext cx="192762" cy="192762"/>
          </a:xfrm>
          <a:prstGeom prst="roundRect">
            <a:avLst>
              <a:gd name="adj" fmla="val 9487"/>
            </a:avLst>
          </a:prstGeom>
          <a:solidFill>
            <a:srgbClr val="151738"/>
          </a:solidFill>
          <a:ln/>
        </p:spPr>
      </p:sp>
      <p:sp>
        <p:nvSpPr>
          <p:cNvPr id="6" name="Text 3"/>
          <p:cNvSpPr/>
          <p:nvPr/>
        </p:nvSpPr>
        <p:spPr>
          <a:xfrm>
            <a:off x="3455075" y="8341876"/>
            <a:ext cx="974169" cy="192762"/>
          </a:xfrm>
          <a:prstGeom prst="rect">
            <a:avLst/>
          </a:prstGeom>
          <a:noFill/>
          <a:ln/>
        </p:spPr>
        <p:txBody>
          <a:bodyPr wrap="none" lIns="0" tIns="0" rIns="0" bIns="0" rtlCol="0" anchor="t"/>
          <a:lstStyle/>
          <a:p>
            <a:pPr marL="0" indent="0" algn="l">
              <a:lnSpc>
                <a:spcPts val="1500"/>
              </a:lnSpc>
              <a:buNone/>
            </a:pPr>
            <a:r>
              <a:rPr lang="en-US" sz="1500" dirty="0">
                <a:solidFill>
                  <a:srgbClr val="272525"/>
                </a:solidFill>
                <a:latin typeface="Inter" pitchFamily="34" charset="0"/>
                <a:ea typeface="Inter" pitchFamily="34" charset="-122"/>
                <a:cs typeface="Inter" pitchFamily="34" charset="-120"/>
              </a:rPr>
              <a:t>Individuals </a:t>
            </a:r>
            <a:endParaRPr lang="en-US" sz="1500" dirty="0"/>
          </a:p>
        </p:txBody>
      </p:sp>
      <p:sp>
        <p:nvSpPr>
          <p:cNvPr id="7" name="Shape 4"/>
          <p:cNvSpPr/>
          <p:nvPr/>
        </p:nvSpPr>
        <p:spPr>
          <a:xfrm>
            <a:off x="4927044" y="8341876"/>
            <a:ext cx="192762" cy="192762"/>
          </a:xfrm>
          <a:prstGeom prst="roundRect">
            <a:avLst>
              <a:gd name="adj" fmla="val 9487"/>
            </a:avLst>
          </a:prstGeom>
          <a:solidFill>
            <a:srgbClr val="2E337D"/>
          </a:solidFill>
          <a:ln/>
        </p:spPr>
      </p:sp>
      <p:sp>
        <p:nvSpPr>
          <p:cNvPr id="8" name="Text 5"/>
          <p:cNvSpPr/>
          <p:nvPr/>
        </p:nvSpPr>
        <p:spPr>
          <a:xfrm>
            <a:off x="5180767" y="8341876"/>
            <a:ext cx="1712833" cy="192762"/>
          </a:xfrm>
          <a:prstGeom prst="rect">
            <a:avLst/>
          </a:prstGeom>
          <a:noFill/>
          <a:ln/>
        </p:spPr>
        <p:txBody>
          <a:bodyPr wrap="none" lIns="0" tIns="0" rIns="0" bIns="0" rtlCol="0" anchor="t"/>
          <a:lstStyle/>
          <a:p>
            <a:pPr marL="0" indent="0" algn="l">
              <a:lnSpc>
                <a:spcPts val="1500"/>
              </a:lnSpc>
              <a:buNone/>
            </a:pPr>
            <a:r>
              <a:rPr lang="en-US" sz="1500" dirty="0">
                <a:solidFill>
                  <a:srgbClr val="272525"/>
                </a:solidFill>
                <a:latin typeface="Inter" pitchFamily="34" charset="0"/>
                <a:ea typeface="Inter" pitchFamily="34" charset="-122"/>
                <a:cs typeface="Inter" pitchFamily="34" charset="-120"/>
              </a:rPr>
              <a:t>Family and Friends</a:t>
            </a:r>
            <a:endParaRPr lang="en-US" sz="1500" dirty="0"/>
          </a:p>
        </p:txBody>
      </p:sp>
      <p:sp>
        <p:nvSpPr>
          <p:cNvPr id="9" name="Shape 6"/>
          <p:cNvSpPr/>
          <p:nvPr/>
        </p:nvSpPr>
        <p:spPr>
          <a:xfrm>
            <a:off x="8261866" y="8341876"/>
            <a:ext cx="192762" cy="192762"/>
          </a:xfrm>
          <a:prstGeom prst="roundRect">
            <a:avLst>
              <a:gd name="adj" fmla="val 9487"/>
            </a:avLst>
          </a:prstGeom>
          <a:solidFill>
            <a:srgbClr val="4C53BD"/>
          </a:solidFill>
          <a:ln/>
        </p:spPr>
      </p:sp>
      <p:sp>
        <p:nvSpPr>
          <p:cNvPr id="10" name="Text 7"/>
          <p:cNvSpPr/>
          <p:nvPr/>
        </p:nvSpPr>
        <p:spPr>
          <a:xfrm>
            <a:off x="8515588" y="8341876"/>
            <a:ext cx="662583" cy="192762"/>
          </a:xfrm>
          <a:prstGeom prst="rect">
            <a:avLst/>
          </a:prstGeom>
          <a:noFill/>
          <a:ln/>
        </p:spPr>
        <p:txBody>
          <a:bodyPr wrap="none" lIns="0" tIns="0" rIns="0" bIns="0" rtlCol="0" anchor="t"/>
          <a:lstStyle/>
          <a:p>
            <a:pPr marL="0" indent="0" algn="l">
              <a:lnSpc>
                <a:spcPts val="1500"/>
              </a:lnSpc>
              <a:buNone/>
            </a:pPr>
            <a:r>
              <a:rPr lang="en-US" sz="1500" dirty="0">
                <a:solidFill>
                  <a:srgbClr val="272525"/>
                </a:solidFill>
                <a:latin typeface="Inter" pitchFamily="34" charset="0"/>
                <a:ea typeface="Inter" pitchFamily="34" charset="-122"/>
                <a:cs typeface="Inter" pitchFamily="34" charset="-120"/>
              </a:rPr>
              <a:t>Groups</a:t>
            </a:r>
            <a:endParaRPr lang="en-US" sz="1500" dirty="0"/>
          </a:p>
        </p:txBody>
      </p:sp>
      <p:sp>
        <p:nvSpPr>
          <p:cNvPr id="11" name="Shape 8"/>
          <p:cNvSpPr/>
          <p:nvPr/>
        </p:nvSpPr>
        <p:spPr>
          <a:xfrm>
            <a:off x="10201037" y="8341876"/>
            <a:ext cx="192762" cy="192762"/>
          </a:xfrm>
          <a:prstGeom prst="roundRect">
            <a:avLst>
              <a:gd name="adj" fmla="val 9487"/>
            </a:avLst>
          </a:prstGeom>
          <a:solidFill>
            <a:srgbClr val="9195D7"/>
          </a:solidFill>
          <a:ln/>
        </p:spPr>
      </p:sp>
      <p:sp>
        <p:nvSpPr>
          <p:cNvPr id="12" name="Text 9"/>
          <p:cNvSpPr/>
          <p:nvPr/>
        </p:nvSpPr>
        <p:spPr>
          <a:xfrm>
            <a:off x="10454759" y="8341876"/>
            <a:ext cx="787360" cy="192762"/>
          </a:xfrm>
          <a:prstGeom prst="rect">
            <a:avLst/>
          </a:prstGeom>
          <a:noFill/>
          <a:ln/>
        </p:spPr>
        <p:txBody>
          <a:bodyPr wrap="none" lIns="0" tIns="0" rIns="0" bIns="0" rtlCol="0" anchor="t"/>
          <a:lstStyle/>
          <a:p>
            <a:pPr marL="0" indent="0" algn="l">
              <a:lnSpc>
                <a:spcPts val="1500"/>
              </a:lnSpc>
              <a:buNone/>
            </a:pPr>
            <a:r>
              <a:rPr lang="en-US" sz="1500" dirty="0">
                <a:solidFill>
                  <a:srgbClr val="272525"/>
                </a:solidFill>
                <a:latin typeface="Inter" pitchFamily="34" charset="0"/>
                <a:ea typeface="Inter" pitchFamily="34" charset="-122"/>
                <a:cs typeface="Inter" pitchFamily="34" charset="-120"/>
              </a:rPr>
              <a:t>Contract</a:t>
            </a:r>
            <a:endParaRPr lang="en-US" sz="1500" dirty="0"/>
          </a:p>
        </p:txBody>
      </p:sp>
      <p:sp>
        <p:nvSpPr>
          <p:cNvPr id="13" name="Shape 10"/>
          <p:cNvSpPr/>
          <p:nvPr/>
        </p:nvSpPr>
        <p:spPr>
          <a:xfrm>
            <a:off x="793790" y="8751451"/>
            <a:ext cx="433745" cy="433745"/>
          </a:xfrm>
          <a:prstGeom prst="roundRect">
            <a:avLst>
              <a:gd name="adj" fmla="val 18669"/>
            </a:avLst>
          </a:prstGeom>
          <a:solidFill>
            <a:srgbClr val="DADBF1"/>
          </a:solidFill>
          <a:ln w="7620">
            <a:solidFill>
              <a:srgbClr val="C0C1D7"/>
            </a:solidFill>
            <a:prstDash val="solid"/>
          </a:ln>
        </p:spPr>
      </p:sp>
      <p:pic>
        <p:nvPicPr>
          <p:cNvPr id="14" name="Image 1" descr="preencoded.png"/>
          <p:cNvPicPr>
            <a:picLocks noChangeAspect="1"/>
          </p:cNvPicPr>
          <p:nvPr/>
        </p:nvPicPr>
        <p:blipFill>
          <a:blip r:embed="rId4"/>
          <a:stretch>
            <a:fillRect/>
          </a:stretch>
        </p:blipFill>
        <p:spPr>
          <a:xfrm>
            <a:off x="866001" y="8787527"/>
            <a:ext cx="289203" cy="361474"/>
          </a:xfrm>
          <a:prstGeom prst="rect">
            <a:avLst/>
          </a:prstGeom>
        </p:spPr>
      </p:pic>
      <p:sp>
        <p:nvSpPr>
          <p:cNvPr id="15" name="Text 11"/>
          <p:cNvSpPr/>
          <p:nvPr/>
        </p:nvSpPr>
        <p:spPr>
          <a:xfrm>
            <a:off x="1420297" y="8817650"/>
            <a:ext cx="2409944" cy="301228"/>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Families</a:t>
            </a:r>
            <a:endParaRPr lang="en-US" sz="1850" dirty="0"/>
          </a:p>
        </p:txBody>
      </p:sp>
      <p:sp>
        <p:nvSpPr>
          <p:cNvPr id="16" name="Text 12"/>
          <p:cNvSpPr/>
          <p:nvPr/>
        </p:nvSpPr>
        <p:spPr>
          <a:xfrm>
            <a:off x="1420297" y="9234488"/>
            <a:ext cx="3560445"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Prefer resort properties with longer 5-7 day stays. Prioritize amenities like pools and kids' clubs.</a:t>
            </a:r>
            <a:endParaRPr lang="en-US" sz="1500" dirty="0"/>
          </a:p>
        </p:txBody>
      </p:sp>
      <p:sp>
        <p:nvSpPr>
          <p:cNvPr id="17" name="Shape 13"/>
          <p:cNvSpPr/>
          <p:nvPr/>
        </p:nvSpPr>
        <p:spPr>
          <a:xfrm>
            <a:off x="5221724" y="8751451"/>
            <a:ext cx="433745" cy="433745"/>
          </a:xfrm>
          <a:prstGeom prst="roundRect">
            <a:avLst>
              <a:gd name="adj" fmla="val 18669"/>
            </a:avLst>
          </a:prstGeom>
          <a:solidFill>
            <a:srgbClr val="DADBF1"/>
          </a:solidFill>
          <a:ln w="7620">
            <a:solidFill>
              <a:srgbClr val="C0C1D7"/>
            </a:solidFill>
            <a:prstDash val="solid"/>
          </a:ln>
        </p:spPr>
      </p:sp>
      <p:pic>
        <p:nvPicPr>
          <p:cNvPr id="18" name="Image 2" descr="preencoded.png"/>
          <p:cNvPicPr>
            <a:picLocks noChangeAspect="1"/>
          </p:cNvPicPr>
          <p:nvPr/>
        </p:nvPicPr>
        <p:blipFill>
          <a:blip r:embed="rId5"/>
          <a:stretch>
            <a:fillRect/>
          </a:stretch>
        </p:blipFill>
        <p:spPr>
          <a:xfrm>
            <a:off x="5293935" y="8787527"/>
            <a:ext cx="289203" cy="361474"/>
          </a:xfrm>
          <a:prstGeom prst="rect">
            <a:avLst/>
          </a:prstGeom>
        </p:spPr>
      </p:pic>
      <p:sp>
        <p:nvSpPr>
          <p:cNvPr id="19" name="Text 14"/>
          <p:cNvSpPr/>
          <p:nvPr/>
        </p:nvSpPr>
        <p:spPr>
          <a:xfrm>
            <a:off x="5848231" y="8817650"/>
            <a:ext cx="2409944" cy="301228"/>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Business Travelers</a:t>
            </a:r>
            <a:endParaRPr lang="en-US" sz="1850" dirty="0"/>
          </a:p>
        </p:txBody>
      </p:sp>
      <p:sp>
        <p:nvSpPr>
          <p:cNvPr id="20" name="Text 15"/>
          <p:cNvSpPr/>
          <p:nvPr/>
        </p:nvSpPr>
        <p:spPr>
          <a:xfrm>
            <a:off x="5848231" y="9234488"/>
            <a:ext cx="3560445"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Favor city hotels with 1-3 night stays. Value efficiency, WiFi, and proximity to business districts.</a:t>
            </a:r>
            <a:endParaRPr lang="en-US" sz="1500" dirty="0"/>
          </a:p>
        </p:txBody>
      </p:sp>
      <p:sp>
        <p:nvSpPr>
          <p:cNvPr id="21" name="Shape 16"/>
          <p:cNvSpPr/>
          <p:nvPr/>
        </p:nvSpPr>
        <p:spPr>
          <a:xfrm>
            <a:off x="9649658" y="8751451"/>
            <a:ext cx="433745" cy="433745"/>
          </a:xfrm>
          <a:prstGeom prst="roundRect">
            <a:avLst>
              <a:gd name="adj" fmla="val 18669"/>
            </a:avLst>
          </a:prstGeom>
          <a:solidFill>
            <a:srgbClr val="DADBF1"/>
          </a:solidFill>
          <a:ln w="7620">
            <a:solidFill>
              <a:srgbClr val="C0C1D7"/>
            </a:solidFill>
            <a:prstDash val="solid"/>
          </a:ln>
        </p:spPr>
      </p:sp>
      <p:pic>
        <p:nvPicPr>
          <p:cNvPr id="22" name="Image 3" descr="preencoded.png"/>
          <p:cNvPicPr>
            <a:picLocks noChangeAspect="1"/>
          </p:cNvPicPr>
          <p:nvPr/>
        </p:nvPicPr>
        <p:blipFill>
          <a:blip r:embed="rId6"/>
          <a:stretch>
            <a:fillRect/>
          </a:stretch>
        </p:blipFill>
        <p:spPr>
          <a:xfrm>
            <a:off x="9721870" y="8823603"/>
            <a:ext cx="289203" cy="289203"/>
          </a:xfrm>
          <a:prstGeom prst="rect">
            <a:avLst/>
          </a:prstGeom>
        </p:spPr>
      </p:pic>
      <p:sp>
        <p:nvSpPr>
          <p:cNvPr id="23" name="Text 17"/>
          <p:cNvSpPr/>
          <p:nvPr/>
        </p:nvSpPr>
        <p:spPr>
          <a:xfrm>
            <a:off x="10276165" y="8817650"/>
            <a:ext cx="2409944" cy="301228"/>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Group Travelers</a:t>
            </a:r>
            <a:endParaRPr lang="en-US" sz="1850" dirty="0"/>
          </a:p>
        </p:txBody>
      </p:sp>
      <p:sp>
        <p:nvSpPr>
          <p:cNvPr id="24" name="Text 18"/>
          <p:cNvSpPr/>
          <p:nvPr/>
        </p:nvSpPr>
        <p:spPr>
          <a:xfrm>
            <a:off x="10276165" y="9234488"/>
            <a:ext cx="3560445"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Book for events or tours, often with a long lead time, and require minimal special attention.</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91170"/>
            <a:ext cx="853952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Revenue Management Insights</a:t>
            </a:r>
            <a:endParaRPr lang="en-US" sz="4450" dirty="0"/>
          </a:p>
        </p:txBody>
      </p:sp>
      <p:sp>
        <p:nvSpPr>
          <p:cNvPr id="3" name="Text 1"/>
          <p:cNvSpPr/>
          <p:nvPr/>
        </p:nvSpPr>
        <p:spPr>
          <a:xfrm>
            <a:off x="793790" y="195357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Strategic pricing optimization drives significant revenue improvements across seasonal demand cycles.</a:t>
            </a:r>
            <a:endParaRPr lang="en-US" sz="1750" dirty="0"/>
          </a:p>
        </p:txBody>
      </p:sp>
      <p:pic>
        <p:nvPicPr>
          <p:cNvPr id="4" name="Image 0" descr="preencoded.png"/>
          <p:cNvPicPr>
            <a:picLocks noChangeAspect="1"/>
          </p:cNvPicPr>
          <p:nvPr/>
        </p:nvPicPr>
        <p:blipFill>
          <a:blip r:embed="rId3"/>
          <a:stretch>
            <a:fillRect/>
          </a:stretch>
        </p:blipFill>
        <p:spPr>
          <a:xfrm>
            <a:off x="793790" y="2571631"/>
            <a:ext cx="13042821" cy="4993481"/>
          </a:xfrm>
          <a:prstGeom prst="rect">
            <a:avLst/>
          </a:prstGeom>
        </p:spPr>
      </p:pic>
      <p:sp>
        <p:nvSpPr>
          <p:cNvPr id="5" name="Text 2"/>
          <p:cNvSpPr/>
          <p:nvPr/>
        </p:nvSpPr>
        <p:spPr>
          <a:xfrm>
            <a:off x="793790" y="7933611"/>
            <a:ext cx="4158615"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Inter Bold" pitchFamily="34" charset="0"/>
                <a:ea typeface="Inter Bold" pitchFamily="34" charset="-122"/>
                <a:cs typeface="Inter Bold" pitchFamily="34" charset="-120"/>
              </a:rPr>
              <a:t>47%</a:t>
            </a:r>
            <a:endParaRPr lang="en-US" sz="5850" dirty="0"/>
          </a:p>
        </p:txBody>
      </p:sp>
      <p:sp>
        <p:nvSpPr>
          <p:cNvPr id="6" name="Text 3"/>
          <p:cNvSpPr/>
          <p:nvPr/>
        </p:nvSpPr>
        <p:spPr>
          <a:xfrm>
            <a:off x="1334214" y="8965406"/>
            <a:ext cx="3077766" cy="354330"/>
          </a:xfrm>
          <a:prstGeom prst="rect">
            <a:avLst/>
          </a:prstGeom>
          <a:noFill/>
          <a:ln/>
        </p:spPr>
        <p:txBody>
          <a:bodyPr wrap="none" lIns="0" tIns="0" rIns="0" bIns="0" rtlCol="0" anchor="t"/>
          <a:lstStyle/>
          <a:p>
            <a:pPr marL="0" indent="0" algn="ctr">
              <a:lnSpc>
                <a:spcPts val="2750"/>
              </a:lnSpc>
              <a:buNone/>
            </a:pPr>
            <a:r>
              <a:rPr lang="en-US" sz="2200" b="1" dirty="0">
                <a:solidFill>
                  <a:srgbClr val="272525"/>
                </a:solidFill>
                <a:latin typeface="Inter Bold" pitchFamily="34" charset="0"/>
                <a:ea typeface="Inter Bold" pitchFamily="34" charset="-122"/>
                <a:cs typeface="Inter Bold" pitchFamily="34" charset="-120"/>
              </a:rPr>
              <a:t>Peak Season Premium</a:t>
            </a:r>
            <a:endParaRPr lang="en-US" sz="2200" dirty="0"/>
          </a:p>
        </p:txBody>
      </p:sp>
      <p:sp>
        <p:nvSpPr>
          <p:cNvPr id="7" name="Text 4"/>
          <p:cNvSpPr/>
          <p:nvPr/>
        </p:nvSpPr>
        <p:spPr>
          <a:xfrm>
            <a:off x="793790" y="9455825"/>
            <a:ext cx="4158615" cy="725805"/>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Higher rates during summer months maximize revenue potential</a:t>
            </a:r>
            <a:endParaRPr lang="en-US" sz="1750" dirty="0"/>
          </a:p>
        </p:txBody>
      </p:sp>
      <p:sp>
        <p:nvSpPr>
          <p:cNvPr id="8" name="Text 5"/>
          <p:cNvSpPr/>
          <p:nvPr/>
        </p:nvSpPr>
        <p:spPr>
          <a:xfrm>
            <a:off x="5235893" y="7933611"/>
            <a:ext cx="4158615"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Inter Bold" pitchFamily="34" charset="0"/>
                <a:ea typeface="Inter Bold" pitchFamily="34" charset="-122"/>
                <a:cs typeface="Inter Bold" pitchFamily="34" charset="-120"/>
              </a:rPr>
              <a:t>28%</a:t>
            </a:r>
            <a:endParaRPr lang="en-US" sz="5850" dirty="0"/>
          </a:p>
        </p:txBody>
      </p:sp>
      <p:sp>
        <p:nvSpPr>
          <p:cNvPr id="9" name="Text 6"/>
          <p:cNvSpPr/>
          <p:nvPr/>
        </p:nvSpPr>
        <p:spPr>
          <a:xfrm>
            <a:off x="5897523" y="8965406"/>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272525"/>
                </a:solidFill>
                <a:latin typeface="Inter Bold" pitchFamily="34" charset="0"/>
                <a:ea typeface="Inter Bold" pitchFamily="34" charset="-122"/>
                <a:cs typeface="Inter Bold" pitchFamily="34" charset="-120"/>
              </a:rPr>
              <a:t>Revenue Increase</a:t>
            </a:r>
            <a:endParaRPr lang="en-US" sz="2200" dirty="0"/>
          </a:p>
        </p:txBody>
      </p:sp>
      <p:sp>
        <p:nvSpPr>
          <p:cNvPr id="10" name="Text 7"/>
          <p:cNvSpPr/>
          <p:nvPr/>
        </p:nvSpPr>
        <p:spPr>
          <a:xfrm>
            <a:off x="5235893" y="9455825"/>
            <a:ext cx="4158615" cy="725805"/>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Dynamic pricing implementation versus static rate strategy</a:t>
            </a:r>
            <a:endParaRPr lang="en-US" sz="1750" dirty="0"/>
          </a:p>
        </p:txBody>
      </p:sp>
      <p:sp>
        <p:nvSpPr>
          <p:cNvPr id="11" name="Text 8"/>
          <p:cNvSpPr/>
          <p:nvPr/>
        </p:nvSpPr>
        <p:spPr>
          <a:xfrm>
            <a:off x="9677995" y="7933611"/>
            <a:ext cx="4158615"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Inter Bold" pitchFamily="34" charset="0"/>
                <a:ea typeface="Inter Bold" pitchFamily="34" charset="-122"/>
                <a:cs typeface="Inter Bold" pitchFamily="34" charset="-120"/>
              </a:rPr>
              <a:t>$43</a:t>
            </a:r>
            <a:endParaRPr lang="en-US" sz="5850" dirty="0"/>
          </a:p>
        </p:txBody>
      </p:sp>
      <p:sp>
        <p:nvSpPr>
          <p:cNvPr id="12" name="Text 9"/>
          <p:cNvSpPr/>
          <p:nvPr/>
        </p:nvSpPr>
        <p:spPr>
          <a:xfrm>
            <a:off x="10339626" y="8965406"/>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272525"/>
                </a:solidFill>
                <a:latin typeface="Inter Bold" pitchFamily="34" charset="0"/>
                <a:ea typeface="Inter Bold" pitchFamily="34" charset="-122"/>
                <a:cs typeface="Inter Bold" pitchFamily="34" charset="-120"/>
              </a:rPr>
              <a:t>Off-Peak Discount</a:t>
            </a:r>
            <a:endParaRPr lang="en-US" sz="2200" dirty="0"/>
          </a:p>
        </p:txBody>
      </p:sp>
      <p:sp>
        <p:nvSpPr>
          <p:cNvPr id="13" name="Text 10"/>
          <p:cNvSpPr/>
          <p:nvPr/>
        </p:nvSpPr>
        <p:spPr>
          <a:xfrm>
            <a:off x="9677995" y="9455825"/>
            <a:ext cx="4158615" cy="725805"/>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Strategic rate reductions drive occupancy in slow periods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10972800"/>
          </a:xfrm>
          <a:prstGeom prst="rect">
            <a:avLst/>
          </a:prstGeom>
        </p:spPr>
      </p:pic>
      <p:sp>
        <p:nvSpPr>
          <p:cNvPr id="3" name="Text 0"/>
          <p:cNvSpPr/>
          <p:nvPr/>
        </p:nvSpPr>
        <p:spPr>
          <a:xfrm>
            <a:off x="6280190" y="777359"/>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Operational Efficiency Challenges</a:t>
            </a:r>
            <a:endParaRPr lang="en-US" sz="4450" dirty="0"/>
          </a:p>
        </p:txBody>
      </p:sp>
      <p:pic>
        <p:nvPicPr>
          <p:cNvPr id="4" name="Image 1" descr="preencoded.png"/>
          <p:cNvPicPr>
            <a:picLocks noChangeAspect="1"/>
          </p:cNvPicPr>
          <p:nvPr/>
        </p:nvPicPr>
        <p:blipFill>
          <a:blip r:embed="rId4"/>
          <a:stretch>
            <a:fillRect/>
          </a:stretch>
        </p:blipFill>
        <p:spPr>
          <a:xfrm>
            <a:off x="6280190" y="2535079"/>
            <a:ext cx="1134070" cy="1669852"/>
          </a:xfrm>
          <a:prstGeom prst="rect">
            <a:avLst/>
          </a:prstGeom>
        </p:spPr>
      </p:pic>
      <p:sp>
        <p:nvSpPr>
          <p:cNvPr id="5" name="Text 1"/>
          <p:cNvSpPr/>
          <p:nvPr/>
        </p:nvSpPr>
        <p:spPr>
          <a:xfrm>
            <a:off x="7641074" y="27618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Booking Demand</a:t>
            </a:r>
            <a:endParaRPr lang="en-US" sz="2200" dirty="0"/>
          </a:p>
        </p:txBody>
      </p:sp>
      <p:sp>
        <p:nvSpPr>
          <p:cNvPr id="6" name="Text 2"/>
          <p:cNvSpPr/>
          <p:nvPr/>
        </p:nvSpPr>
        <p:spPr>
          <a:xfrm>
            <a:off x="7641074" y="3252311"/>
            <a:ext cx="619553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Seasonal spikes create resource planning complexity for hotels nationwide.</a:t>
            </a:r>
            <a:endParaRPr lang="en-US" sz="1750" dirty="0"/>
          </a:p>
        </p:txBody>
      </p:sp>
      <p:pic>
        <p:nvPicPr>
          <p:cNvPr id="7" name="Image 2" descr="preencoded.png"/>
          <p:cNvPicPr>
            <a:picLocks noChangeAspect="1"/>
          </p:cNvPicPr>
          <p:nvPr/>
        </p:nvPicPr>
        <p:blipFill>
          <a:blip r:embed="rId5"/>
          <a:stretch>
            <a:fillRect/>
          </a:stretch>
        </p:blipFill>
        <p:spPr>
          <a:xfrm>
            <a:off x="6280190" y="4204930"/>
            <a:ext cx="1134070" cy="1669852"/>
          </a:xfrm>
          <a:prstGeom prst="rect">
            <a:avLst/>
          </a:prstGeom>
        </p:spPr>
      </p:pic>
      <p:sp>
        <p:nvSpPr>
          <p:cNvPr id="8" name="Text 3"/>
          <p:cNvSpPr/>
          <p:nvPr/>
        </p:nvSpPr>
        <p:spPr>
          <a:xfrm>
            <a:off x="7641074" y="443174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Cancellation Impact</a:t>
            </a:r>
            <a:endParaRPr lang="en-US" sz="2200" dirty="0"/>
          </a:p>
        </p:txBody>
      </p:sp>
      <p:sp>
        <p:nvSpPr>
          <p:cNvPr id="9" name="Text 4"/>
          <p:cNvSpPr/>
          <p:nvPr/>
        </p:nvSpPr>
        <p:spPr>
          <a:xfrm>
            <a:off x="7641074" y="4922163"/>
            <a:ext cx="619553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High cancellation rates disrupt staffing schedules and inventory management.</a:t>
            </a:r>
            <a:endParaRPr lang="en-US" sz="1750" dirty="0"/>
          </a:p>
        </p:txBody>
      </p:sp>
      <p:pic>
        <p:nvPicPr>
          <p:cNvPr id="10" name="Image 3" descr="preencoded.png"/>
          <p:cNvPicPr>
            <a:picLocks noChangeAspect="1"/>
          </p:cNvPicPr>
          <p:nvPr/>
        </p:nvPicPr>
        <p:blipFill>
          <a:blip r:embed="rId6"/>
          <a:stretch>
            <a:fillRect/>
          </a:stretch>
        </p:blipFill>
        <p:spPr>
          <a:xfrm>
            <a:off x="6280190" y="5874782"/>
            <a:ext cx="1134070" cy="1669852"/>
          </a:xfrm>
          <a:prstGeom prst="rect">
            <a:avLst/>
          </a:prstGeom>
        </p:spPr>
      </p:pic>
      <p:sp>
        <p:nvSpPr>
          <p:cNvPr id="11" name="Text 5"/>
          <p:cNvSpPr/>
          <p:nvPr/>
        </p:nvSpPr>
        <p:spPr>
          <a:xfrm>
            <a:off x="7641074" y="6101596"/>
            <a:ext cx="2977634"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Last-Minute Pressure</a:t>
            </a:r>
            <a:endParaRPr lang="en-US" sz="2200" dirty="0"/>
          </a:p>
        </p:txBody>
      </p:sp>
      <p:sp>
        <p:nvSpPr>
          <p:cNvPr id="12" name="Text 6"/>
          <p:cNvSpPr/>
          <p:nvPr/>
        </p:nvSpPr>
        <p:spPr>
          <a:xfrm>
            <a:off x="7641074" y="6592014"/>
            <a:ext cx="619553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Same-day bookings stress housekeeping, front desk, and maintenance teams.</a:t>
            </a:r>
            <a:endParaRPr lang="en-US" sz="1750" dirty="0"/>
          </a:p>
        </p:txBody>
      </p:sp>
      <p:pic>
        <p:nvPicPr>
          <p:cNvPr id="13" name="Image 4" descr="preencoded.png"/>
          <p:cNvPicPr>
            <a:picLocks noChangeAspect="1"/>
          </p:cNvPicPr>
          <p:nvPr/>
        </p:nvPicPr>
        <p:blipFill>
          <a:blip r:embed="rId7"/>
          <a:stretch>
            <a:fillRect/>
          </a:stretch>
        </p:blipFill>
        <p:spPr>
          <a:xfrm>
            <a:off x="6280190" y="7544633"/>
            <a:ext cx="1134070" cy="1669852"/>
          </a:xfrm>
          <a:prstGeom prst="rect">
            <a:avLst/>
          </a:prstGeom>
        </p:spPr>
      </p:pic>
      <p:sp>
        <p:nvSpPr>
          <p:cNvPr id="14" name="Text 7"/>
          <p:cNvSpPr/>
          <p:nvPr/>
        </p:nvSpPr>
        <p:spPr>
          <a:xfrm>
            <a:off x="7641074" y="7771448"/>
            <a:ext cx="2848451"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Forecasting Solution</a:t>
            </a:r>
            <a:endParaRPr lang="en-US" sz="2200" dirty="0"/>
          </a:p>
        </p:txBody>
      </p:sp>
      <p:sp>
        <p:nvSpPr>
          <p:cNvPr id="15" name="Text 8"/>
          <p:cNvSpPr/>
          <p:nvPr/>
        </p:nvSpPr>
        <p:spPr>
          <a:xfrm>
            <a:off x="7641074" y="8261866"/>
            <a:ext cx="619553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Advanced analytics improve staff allocation and room management efficiency.</a:t>
            </a:r>
            <a:endParaRPr lang="en-US" sz="1750" dirty="0"/>
          </a:p>
        </p:txBody>
      </p:sp>
      <p:sp>
        <p:nvSpPr>
          <p:cNvPr id="16" name="Text 9"/>
          <p:cNvSpPr/>
          <p:nvPr/>
        </p:nvSpPr>
        <p:spPr>
          <a:xfrm>
            <a:off x="6280190" y="9469636"/>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Implementing predictive forecasting models reduces operational stress by 34% and improves guest satisfaction scores.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018949" y="687586"/>
            <a:ext cx="8592383" cy="602456"/>
          </a:xfrm>
          <a:prstGeom prst="rect">
            <a:avLst/>
          </a:prstGeom>
          <a:noFill/>
          <a:ln/>
        </p:spPr>
        <p:txBody>
          <a:bodyPr wrap="none" lIns="0" tIns="0" rIns="0" bIns="0" rtlCol="0" anchor="t"/>
          <a:lstStyle/>
          <a:p>
            <a:pPr marL="0" indent="0" algn="ctr">
              <a:lnSpc>
                <a:spcPts val="4700"/>
              </a:lnSpc>
              <a:buNone/>
            </a:pPr>
            <a:r>
              <a:rPr lang="en-US" sz="3750" b="1" dirty="0">
                <a:solidFill>
                  <a:srgbClr val="000000"/>
                </a:solidFill>
                <a:latin typeface="Inter Bold" pitchFamily="34" charset="0"/>
                <a:ea typeface="Inter Bold" pitchFamily="34" charset="-122"/>
                <a:cs typeface="Inter Bold" pitchFamily="34" charset="-120"/>
              </a:rPr>
              <a:t>Loyalty Programs &amp; Repeat Business</a:t>
            </a:r>
            <a:endParaRPr lang="en-US" sz="3750" dirty="0"/>
          </a:p>
        </p:txBody>
      </p:sp>
      <p:sp>
        <p:nvSpPr>
          <p:cNvPr id="3" name="Text 1"/>
          <p:cNvSpPr/>
          <p:nvPr/>
        </p:nvSpPr>
        <p:spPr>
          <a:xfrm>
            <a:off x="793790" y="1579245"/>
            <a:ext cx="13042821" cy="308372"/>
          </a:xfrm>
          <a:prstGeom prst="rect">
            <a:avLst/>
          </a:prstGeom>
          <a:noFill/>
          <a:ln/>
        </p:spPr>
        <p:txBody>
          <a:bodyPr wrap="none" lIns="0" tIns="0" rIns="0" bIns="0" rtlCol="0" anchor="t"/>
          <a:lstStyle/>
          <a:p>
            <a:pPr marL="0" indent="0" algn="ctr">
              <a:lnSpc>
                <a:spcPts val="2400"/>
              </a:lnSpc>
              <a:buNone/>
            </a:pPr>
            <a:r>
              <a:rPr lang="en-US" sz="1500" dirty="0">
                <a:solidFill>
                  <a:srgbClr val="272525"/>
                </a:solidFill>
                <a:latin typeface="Inter" pitchFamily="34" charset="0"/>
                <a:ea typeface="Inter" pitchFamily="34" charset="-122"/>
                <a:cs typeface="Inter" pitchFamily="34" charset="-120"/>
              </a:rPr>
              <a:t>Most hotel guests are first-time visitors, presenting significant opportunities for loyalty program growth and revenue expansion.</a:t>
            </a:r>
            <a:endParaRPr lang="en-US" sz="1500" dirty="0"/>
          </a:p>
        </p:txBody>
      </p:sp>
      <p:sp>
        <p:nvSpPr>
          <p:cNvPr id="4" name="Shape 2"/>
          <p:cNvSpPr/>
          <p:nvPr/>
        </p:nvSpPr>
        <p:spPr>
          <a:xfrm>
            <a:off x="793790" y="2200732"/>
            <a:ext cx="13042821" cy="31671"/>
          </a:xfrm>
          <a:prstGeom prst="rect">
            <a:avLst/>
          </a:prstGeom>
          <a:solidFill>
            <a:srgbClr val="272525">
              <a:alpha val="50000"/>
            </a:srgbClr>
          </a:solidFill>
          <a:ln/>
        </p:spPr>
      </p:sp>
      <p:sp>
        <p:nvSpPr>
          <p:cNvPr id="5" name="Text 3"/>
          <p:cNvSpPr/>
          <p:nvPr/>
        </p:nvSpPr>
        <p:spPr>
          <a:xfrm>
            <a:off x="793790" y="2641878"/>
            <a:ext cx="4279463" cy="361474"/>
          </a:xfrm>
          <a:prstGeom prst="rect">
            <a:avLst/>
          </a:prstGeom>
          <a:noFill/>
          <a:ln/>
        </p:spPr>
        <p:txBody>
          <a:bodyPr wrap="none" lIns="0" tIns="0" rIns="0" bIns="0" rtlCol="0" anchor="t"/>
          <a:lstStyle/>
          <a:p>
            <a:pPr marL="0" indent="0" algn="l">
              <a:lnSpc>
                <a:spcPts val="2800"/>
              </a:lnSpc>
              <a:buNone/>
            </a:pPr>
            <a:r>
              <a:rPr lang="en-US" sz="2250" b="1" dirty="0">
                <a:solidFill>
                  <a:srgbClr val="000000"/>
                </a:solidFill>
                <a:latin typeface="Inter Bold" pitchFamily="34" charset="0"/>
                <a:ea typeface="Inter Bold" pitchFamily="34" charset="-122"/>
                <a:cs typeface="Inter Bold" pitchFamily="34" charset="-120"/>
              </a:rPr>
              <a:t>Guest Retention Opportunities</a:t>
            </a:r>
            <a:endParaRPr lang="en-US" sz="2250" dirty="0"/>
          </a:p>
        </p:txBody>
      </p:sp>
      <p:sp>
        <p:nvSpPr>
          <p:cNvPr id="6" name="Text 4"/>
          <p:cNvSpPr/>
          <p:nvPr/>
        </p:nvSpPr>
        <p:spPr>
          <a:xfrm>
            <a:off x="3059430" y="4159925"/>
            <a:ext cx="1754743" cy="356592"/>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Inter Bold" pitchFamily="34" charset="0"/>
                <a:ea typeface="Inter Bold" pitchFamily="34" charset="-122"/>
                <a:cs typeface="Inter Bold" pitchFamily="34" charset="-120"/>
              </a:rPr>
              <a:t>83%</a:t>
            </a:r>
            <a:endParaRPr lang="en-US" sz="2800" dirty="0"/>
          </a:p>
        </p:txBody>
      </p:sp>
      <p:pic>
        <p:nvPicPr>
          <p:cNvPr id="7" name="Image 0" descr="preencoded.png"/>
          <p:cNvPicPr>
            <a:picLocks noChangeAspect="1"/>
          </p:cNvPicPr>
          <p:nvPr/>
        </p:nvPicPr>
        <p:blipFill>
          <a:blip r:embed="rId3"/>
          <a:stretch>
            <a:fillRect/>
          </a:stretch>
        </p:blipFill>
        <p:spPr>
          <a:xfrm>
            <a:off x="2866906" y="3268266"/>
            <a:ext cx="2140029" cy="2140029"/>
          </a:xfrm>
          <a:prstGeom prst="rect">
            <a:avLst/>
          </a:prstGeom>
        </p:spPr>
      </p:pic>
      <p:sp>
        <p:nvSpPr>
          <p:cNvPr id="8" name="Text 5"/>
          <p:cNvSpPr/>
          <p:nvPr/>
        </p:nvSpPr>
        <p:spPr>
          <a:xfrm>
            <a:off x="2731889" y="5649158"/>
            <a:ext cx="2409944" cy="301228"/>
          </a:xfrm>
          <a:prstGeom prst="rect">
            <a:avLst/>
          </a:prstGeom>
          <a:noFill/>
          <a:ln/>
        </p:spPr>
        <p:txBody>
          <a:bodyPr wrap="none" lIns="0" tIns="0" rIns="0" bIns="0" rtlCol="0" anchor="t"/>
          <a:lstStyle/>
          <a:p>
            <a:pPr marL="0" indent="0" algn="ctr">
              <a:lnSpc>
                <a:spcPts val="2350"/>
              </a:lnSpc>
              <a:buNone/>
            </a:pPr>
            <a:r>
              <a:rPr lang="en-US" sz="1850" b="1" dirty="0">
                <a:solidFill>
                  <a:srgbClr val="272525"/>
                </a:solidFill>
                <a:latin typeface="Inter Bold" pitchFamily="34" charset="0"/>
                <a:ea typeface="Inter Bold" pitchFamily="34" charset="-122"/>
                <a:cs typeface="Inter Bold" pitchFamily="34" charset="-120"/>
              </a:rPr>
              <a:t>First-Time Guests</a:t>
            </a:r>
            <a:endParaRPr lang="en-US" sz="1850" dirty="0"/>
          </a:p>
        </p:txBody>
      </p:sp>
      <p:sp>
        <p:nvSpPr>
          <p:cNvPr id="9" name="Text 6"/>
          <p:cNvSpPr/>
          <p:nvPr/>
        </p:nvSpPr>
        <p:spPr>
          <a:xfrm>
            <a:off x="793790" y="6143149"/>
            <a:ext cx="6286262" cy="308372"/>
          </a:xfrm>
          <a:prstGeom prst="rect">
            <a:avLst/>
          </a:prstGeom>
          <a:noFill/>
          <a:ln/>
        </p:spPr>
        <p:txBody>
          <a:bodyPr wrap="none" lIns="0" tIns="0" rIns="0" bIns="0" rtlCol="0" anchor="t"/>
          <a:lstStyle/>
          <a:p>
            <a:pPr marL="0" indent="0" algn="ctr">
              <a:lnSpc>
                <a:spcPts val="2400"/>
              </a:lnSpc>
              <a:buNone/>
            </a:pPr>
            <a:r>
              <a:rPr lang="en-US" sz="1500" dirty="0">
                <a:solidFill>
                  <a:srgbClr val="272525"/>
                </a:solidFill>
                <a:latin typeface="Inter" pitchFamily="34" charset="0"/>
                <a:ea typeface="Inter" pitchFamily="34" charset="-122"/>
                <a:cs typeface="Inter" pitchFamily="34" charset="-120"/>
              </a:rPr>
              <a:t>New visitors represent untapped loyalty potential</a:t>
            </a:r>
            <a:endParaRPr lang="en-US" sz="1500" dirty="0"/>
          </a:p>
        </p:txBody>
      </p:sp>
      <p:sp>
        <p:nvSpPr>
          <p:cNvPr id="10" name="Text 7"/>
          <p:cNvSpPr/>
          <p:nvPr/>
        </p:nvSpPr>
        <p:spPr>
          <a:xfrm>
            <a:off x="3059430" y="7776805"/>
            <a:ext cx="1754743" cy="356592"/>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Inter Bold" pitchFamily="34" charset="0"/>
                <a:ea typeface="Inter Bold" pitchFamily="34" charset="-122"/>
                <a:cs typeface="Inter Bold" pitchFamily="34" charset="-120"/>
              </a:rPr>
              <a:t>17%</a:t>
            </a:r>
            <a:endParaRPr lang="en-US" sz="2800" dirty="0"/>
          </a:p>
        </p:txBody>
      </p:sp>
      <p:pic>
        <p:nvPicPr>
          <p:cNvPr id="11" name="Image 1" descr="preencoded.png"/>
          <p:cNvPicPr>
            <a:picLocks noChangeAspect="1"/>
          </p:cNvPicPr>
          <p:nvPr/>
        </p:nvPicPr>
        <p:blipFill>
          <a:blip r:embed="rId4"/>
          <a:stretch>
            <a:fillRect/>
          </a:stretch>
        </p:blipFill>
        <p:spPr>
          <a:xfrm>
            <a:off x="2866906" y="6885146"/>
            <a:ext cx="2140029" cy="2140029"/>
          </a:xfrm>
          <a:prstGeom prst="rect">
            <a:avLst/>
          </a:prstGeom>
        </p:spPr>
      </p:pic>
      <p:sp>
        <p:nvSpPr>
          <p:cNvPr id="12" name="Text 8"/>
          <p:cNvSpPr/>
          <p:nvPr/>
        </p:nvSpPr>
        <p:spPr>
          <a:xfrm>
            <a:off x="2731889" y="9266039"/>
            <a:ext cx="2409944" cy="301228"/>
          </a:xfrm>
          <a:prstGeom prst="rect">
            <a:avLst/>
          </a:prstGeom>
          <a:noFill/>
          <a:ln/>
        </p:spPr>
        <p:txBody>
          <a:bodyPr wrap="none" lIns="0" tIns="0" rIns="0" bIns="0" rtlCol="0" anchor="t"/>
          <a:lstStyle/>
          <a:p>
            <a:pPr marL="0" indent="0" algn="ctr">
              <a:lnSpc>
                <a:spcPts val="2350"/>
              </a:lnSpc>
              <a:buNone/>
            </a:pPr>
            <a:r>
              <a:rPr lang="en-US" sz="1850" b="1" dirty="0">
                <a:solidFill>
                  <a:srgbClr val="272525"/>
                </a:solidFill>
                <a:latin typeface="Inter Bold" pitchFamily="34" charset="0"/>
                <a:ea typeface="Inter Bold" pitchFamily="34" charset="-122"/>
                <a:cs typeface="Inter Bold" pitchFamily="34" charset="-120"/>
              </a:rPr>
              <a:t>Repeat Visitors</a:t>
            </a:r>
            <a:endParaRPr lang="en-US" sz="1850" dirty="0"/>
          </a:p>
        </p:txBody>
      </p:sp>
      <p:sp>
        <p:nvSpPr>
          <p:cNvPr id="13" name="Text 9"/>
          <p:cNvSpPr/>
          <p:nvPr/>
        </p:nvSpPr>
        <p:spPr>
          <a:xfrm>
            <a:off x="793790" y="9760029"/>
            <a:ext cx="6286262" cy="308372"/>
          </a:xfrm>
          <a:prstGeom prst="rect">
            <a:avLst/>
          </a:prstGeom>
          <a:noFill/>
          <a:ln/>
        </p:spPr>
        <p:txBody>
          <a:bodyPr wrap="none" lIns="0" tIns="0" rIns="0" bIns="0" rtlCol="0" anchor="t"/>
          <a:lstStyle/>
          <a:p>
            <a:pPr marL="0" indent="0" algn="ctr">
              <a:lnSpc>
                <a:spcPts val="2400"/>
              </a:lnSpc>
              <a:buNone/>
            </a:pPr>
            <a:r>
              <a:rPr lang="en-US" sz="1500" dirty="0">
                <a:solidFill>
                  <a:srgbClr val="272525"/>
                </a:solidFill>
                <a:latin typeface="Inter" pitchFamily="34" charset="0"/>
                <a:ea typeface="Inter" pitchFamily="34" charset="-122"/>
                <a:cs typeface="Inter" pitchFamily="34" charset="-120"/>
              </a:rPr>
              <a:t>Loyal customers spend 40% more per stay</a:t>
            </a:r>
            <a:endParaRPr lang="en-US" sz="1500" dirty="0"/>
          </a:p>
        </p:txBody>
      </p:sp>
      <p:pic>
        <p:nvPicPr>
          <p:cNvPr id="14" name="Image 2" descr="preencoded.png"/>
          <p:cNvPicPr>
            <a:picLocks noChangeAspect="1"/>
          </p:cNvPicPr>
          <p:nvPr/>
        </p:nvPicPr>
        <p:blipFill>
          <a:blip r:embed="rId5"/>
          <a:stretch>
            <a:fillRect/>
          </a:stretch>
        </p:blipFill>
        <p:spPr>
          <a:xfrm>
            <a:off x="7560112" y="2665928"/>
            <a:ext cx="6281857" cy="3874413"/>
          </a:xfrm>
          <a:prstGeom prst="rect">
            <a:avLst/>
          </a:prstGeom>
        </p:spPr>
      </p:pic>
      <p:sp>
        <p:nvSpPr>
          <p:cNvPr id="15" name="Text 10"/>
          <p:cNvSpPr/>
          <p:nvPr/>
        </p:nvSpPr>
        <p:spPr>
          <a:xfrm>
            <a:off x="7557968" y="6757154"/>
            <a:ext cx="6286262" cy="308372"/>
          </a:xfrm>
          <a:prstGeom prst="rect">
            <a:avLst/>
          </a:prstGeom>
          <a:noFill/>
          <a:ln/>
        </p:spPr>
        <p:txBody>
          <a:bodyPr wrap="none" lIns="0" tIns="0" rIns="0" bIns="0" rtlCol="0" anchor="t"/>
          <a:lstStyle/>
          <a:p>
            <a:pPr marL="0" indent="0" algn="l">
              <a:lnSpc>
                <a:spcPts val="2400"/>
              </a:lnSpc>
              <a:buNone/>
            </a:pPr>
            <a:endParaRPr lang="en-US" sz="1500" dirty="0"/>
          </a:p>
        </p:txBody>
      </p:sp>
      <p:sp>
        <p:nvSpPr>
          <p:cNvPr id="16" name="Text 11"/>
          <p:cNvSpPr/>
          <p:nvPr/>
        </p:nvSpPr>
        <p:spPr>
          <a:xfrm>
            <a:off x="7557968" y="7258288"/>
            <a:ext cx="2966918" cy="301228"/>
          </a:xfrm>
          <a:prstGeom prst="rect">
            <a:avLst/>
          </a:prstGeom>
          <a:noFill/>
          <a:ln/>
        </p:spPr>
        <p:txBody>
          <a:bodyPr wrap="none" lIns="0" tIns="0" rIns="0" bIns="0" rtlCol="0" anchor="t"/>
          <a:lstStyle/>
          <a:p>
            <a:pPr marL="0" indent="0" algn="l">
              <a:lnSpc>
                <a:spcPts val="2350"/>
              </a:lnSpc>
              <a:buNone/>
            </a:pPr>
            <a:r>
              <a:rPr lang="en-US" sz="1850" b="1" dirty="0">
                <a:solidFill>
                  <a:srgbClr val="000000"/>
                </a:solidFill>
                <a:latin typeface="Inter Bold" pitchFamily="34" charset="0"/>
                <a:ea typeface="Inter Bold" pitchFamily="34" charset="-122"/>
                <a:cs typeface="Inter Bold" pitchFamily="34" charset="-120"/>
              </a:rPr>
              <a:t>Loyalty Program Benefits</a:t>
            </a:r>
            <a:endParaRPr lang="en-US" sz="1850" dirty="0"/>
          </a:p>
        </p:txBody>
      </p:sp>
      <p:sp>
        <p:nvSpPr>
          <p:cNvPr id="17" name="Text 12"/>
          <p:cNvSpPr/>
          <p:nvPr/>
        </p:nvSpPr>
        <p:spPr>
          <a:xfrm>
            <a:off x="7557968" y="7752278"/>
            <a:ext cx="6286262"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Inter" pitchFamily="34" charset="0"/>
                <a:ea typeface="Inter" pitchFamily="34" charset="-122"/>
                <a:cs typeface="Inter" pitchFamily="34" charset="-120"/>
              </a:rPr>
              <a:t>Room upgrades and early check-in privileges</a:t>
            </a:r>
            <a:endParaRPr lang="en-US" sz="1500" dirty="0"/>
          </a:p>
        </p:txBody>
      </p:sp>
      <p:sp>
        <p:nvSpPr>
          <p:cNvPr id="18" name="Text 13"/>
          <p:cNvSpPr/>
          <p:nvPr/>
        </p:nvSpPr>
        <p:spPr>
          <a:xfrm>
            <a:off x="7557968" y="8128040"/>
            <a:ext cx="6286262"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Inter" pitchFamily="34" charset="0"/>
                <a:ea typeface="Inter" pitchFamily="34" charset="-122"/>
                <a:cs typeface="Inter" pitchFamily="34" charset="-120"/>
              </a:rPr>
              <a:t>Points redemption for free stays</a:t>
            </a:r>
            <a:endParaRPr lang="en-US" sz="1500" dirty="0"/>
          </a:p>
        </p:txBody>
      </p:sp>
      <p:sp>
        <p:nvSpPr>
          <p:cNvPr id="19" name="Text 14"/>
          <p:cNvSpPr/>
          <p:nvPr/>
        </p:nvSpPr>
        <p:spPr>
          <a:xfrm>
            <a:off x="7557968" y="8503801"/>
            <a:ext cx="6286262"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Inter" pitchFamily="34" charset="0"/>
                <a:ea typeface="Inter" pitchFamily="34" charset="-122"/>
                <a:cs typeface="Inter" pitchFamily="34" charset="-120"/>
              </a:rPr>
              <a:t>Exclusive membership and packages</a:t>
            </a:r>
            <a:endParaRPr lang="en-US" sz="1500" dirty="0"/>
          </a:p>
        </p:txBody>
      </p:sp>
      <p:sp>
        <p:nvSpPr>
          <p:cNvPr id="20" name="Text 15"/>
          <p:cNvSpPr/>
          <p:nvPr/>
        </p:nvSpPr>
        <p:spPr>
          <a:xfrm>
            <a:off x="7557968" y="8879562"/>
            <a:ext cx="6286262"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Inter" pitchFamily="34" charset="0"/>
                <a:ea typeface="Inter" pitchFamily="34" charset="-122"/>
                <a:cs typeface="Inter" pitchFamily="34" charset="-120"/>
              </a:rPr>
              <a:t>Personalized service recognition</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0575" y="621149"/>
            <a:ext cx="9611082" cy="705803"/>
          </a:xfrm>
          <a:prstGeom prst="rect">
            <a:avLst/>
          </a:prstGeom>
          <a:noFill/>
          <a:ln/>
        </p:spPr>
        <p:txBody>
          <a:bodyPr wrap="none" lIns="0" tIns="0" rIns="0" bIns="0" rtlCol="0" anchor="t"/>
          <a:lstStyle/>
          <a:p>
            <a:pPr marL="0" indent="0" algn="l">
              <a:lnSpc>
                <a:spcPts val="5550"/>
              </a:lnSpc>
              <a:buNone/>
            </a:pPr>
            <a:r>
              <a:rPr lang="en-US" sz="4400" b="1" dirty="0">
                <a:solidFill>
                  <a:srgbClr val="000000"/>
                </a:solidFill>
                <a:latin typeface="Inter Bold" pitchFamily="34" charset="0"/>
                <a:ea typeface="Inter Bold" pitchFamily="34" charset="-122"/>
                <a:cs typeface="Inter Bold" pitchFamily="34" charset="-120"/>
              </a:rPr>
              <a:t>Marketing &amp; Customer Satisfaction</a:t>
            </a:r>
            <a:endParaRPr lang="en-US" sz="4400" dirty="0"/>
          </a:p>
        </p:txBody>
      </p:sp>
      <p:sp>
        <p:nvSpPr>
          <p:cNvPr id="3" name="Text 1"/>
          <p:cNvSpPr/>
          <p:nvPr/>
        </p:nvSpPr>
        <p:spPr>
          <a:xfrm>
            <a:off x="790575" y="1778675"/>
            <a:ext cx="13049250" cy="361355"/>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Digital channels dominate booking preferences while satisfaction drivers focus on seamless experiences.</a:t>
            </a:r>
            <a:endParaRPr lang="en-US" sz="1750" dirty="0"/>
          </a:p>
        </p:txBody>
      </p:sp>
      <p:pic>
        <p:nvPicPr>
          <p:cNvPr id="4" name="Image 0" descr="preencoded.png"/>
          <p:cNvPicPr>
            <a:picLocks noChangeAspect="1"/>
          </p:cNvPicPr>
          <p:nvPr/>
        </p:nvPicPr>
        <p:blipFill>
          <a:blip r:embed="rId3"/>
          <a:stretch>
            <a:fillRect/>
          </a:stretch>
        </p:blipFill>
        <p:spPr>
          <a:xfrm>
            <a:off x="790575" y="2394109"/>
            <a:ext cx="13049250" cy="4782741"/>
          </a:xfrm>
          <a:prstGeom prst="rect">
            <a:avLst/>
          </a:prstGeom>
        </p:spPr>
      </p:pic>
      <p:sp>
        <p:nvSpPr>
          <p:cNvPr id="5" name="Shape 2"/>
          <p:cNvSpPr/>
          <p:nvPr/>
        </p:nvSpPr>
        <p:spPr>
          <a:xfrm>
            <a:off x="790575" y="7430929"/>
            <a:ext cx="4199096" cy="2942987"/>
          </a:xfrm>
          <a:prstGeom prst="roundRect">
            <a:avLst>
              <a:gd name="adj" fmla="val 3224"/>
            </a:avLst>
          </a:prstGeom>
          <a:solidFill>
            <a:srgbClr val="DADBF1"/>
          </a:solidFill>
          <a:ln w="7620">
            <a:solidFill>
              <a:srgbClr val="C0C1D7"/>
            </a:solidFill>
            <a:prstDash val="solid"/>
          </a:ln>
        </p:spPr>
      </p:sp>
      <p:sp>
        <p:nvSpPr>
          <p:cNvPr id="6" name="Shape 3"/>
          <p:cNvSpPr/>
          <p:nvPr/>
        </p:nvSpPr>
        <p:spPr>
          <a:xfrm>
            <a:off x="1024057" y="7664410"/>
            <a:ext cx="677585" cy="677585"/>
          </a:xfrm>
          <a:prstGeom prst="roundRect">
            <a:avLst>
              <a:gd name="adj" fmla="val 13493636"/>
            </a:avLst>
          </a:prstGeom>
          <a:solidFill>
            <a:srgbClr val="4950BC"/>
          </a:solidFill>
          <a:ln/>
        </p:spPr>
      </p:sp>
      <p:pic>
        <p:nvPicPr>
          <p:cNvPr id="7" name="Image 1" descr="preencoded.png"/>
          <p:cNvPicPr>
            <a:picLocks noChangeAspect="1"/>
          </p:cNvPicPr>
          <p:nvPr/>
        </p:nvPicPr>
        <p:blipFill>
          <a:blip r:embed="rId4"/>
          <a:stretch>
            <a:fillRect/>
          </a:stretch>
        </p:blipFill>
        <p:spPr>
          <a:xfrm>
            <a:off x="1210389" y="7812643"/>
            <a:ext cx="304919" cy="381119"/>
          </a:xfrm>
          <a:prstGeom prst="rect">
            <a:avLst/>
          </a:prstGeom>
        </p:spPr>
      </p:pic>
      <p:sp>
        <p:nvSpPr>
          <p:cNvPr id="8" name="Text 4"/>
          <p:cNvSpPr/>
          <p:nvPr/>
        </p:nvSpPr>
        <p:spPr>
          <a:xfrm>
            <a:off x="1024057" y="8567857"/>
            <a:ext cx="2823567" cy="35302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Speed Matters</a:t>
            </a:r>
            <a:endParaRPr lang="en-US" sz="2200" dirty="0"/>
          </a:p>
        </p:txBody>
      </p:sp>
      <p:sp>
        <p:nvSpPr>
          <p:cNvPr id="9" name="Text 5"/>
          <p:cNvSpPr/>
          <p:nvPr/>
        </p:nvSpPr>
        <p:spPr>
          <a:xfrm>
            <a:off x="1024057" y="9056370"/>
            <a:ext cx="3732133" cy="1084064"/>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Express check-in reduces wait times and improves first impressions</a:t>
            </a:r>
            <a:endParaRPr lang="en-US" sz="1750" dirty="0"/>
          </a:p>
        </p:txBody>
      </p:sp>
      <p:sp>
        <p:nvSpPr>
          <p:cNvPr id="10" name="Shape 6"/>
          <p:cNvSpPr/>
          <p:nvPr/>
        </p:nvSpPr>
        <p:spPr>
          <a:xfrm>
            <a:off x="5215533" y="7430929"/>
            <a:ext cx="4199215" cy="2942987"/>
          </a:xfrm>
          <a:prstGeom prst="roundRect">
            <a:avLst>
              <a:gd name="adj" fmla="val 3224"/>
            </a:avLst>
          </a:prstGeom>
          <a:solidFill>
            <a:srgbClr val="DADBF1"/>
          </a:solidFill>
          <a:ln w="7620">
            <a:solidFill>
              <a:srgbClr val="C0C1D7"/>
            </a:solidFill>
            <a:prstDash val="solid"/>
          </a:ln>
        </p:spPr>
      </p:sp>
      <p:sp>
        <p:nvSpPr>
          <p:cNvPr id="11" name="Shape 7"/>
          <p:cNvSpPr/>
          <p:nvPr/>
        </p:nvSpPr>
        <p:spPr>
          <a:xfrm>
            <a:off x="5449014" y="7664410"/>
            <a:ext cx="677585" cy="677585"/>
          </a:xfrm>
          <a:prstGeom prst="roundRect">
            <a:avLst>
              <a:gd name="adj" fmla="val 13493636"/>
            </a:avLst>
          </a:prstGeom>
          <a:solidFill>
            <a:srgbClr val="4950BC"/>
          </a:solidFill>
          <a:ln/>
        </p:spPr>
      </p:sp>
      <p:pic>
        <p:nvPicPr>
          <p:cNvPr id="12" name="Image 2" descr="preencoded.png"/>
          <p:cNvPicPr>
            <a:picLocks noChangeAspect="1"/>
          </p:cNvPicPr>
          <p:nvPr/>
        </p:nvPicPr>
        <p:blipFill>
          <a:blip r:embed="rId5"/>
          <a:stretch>
            <a:fillRect/>
          </a:stretch>
        </p:blipFill>
        <p:spPr>
          <a:xfrm>
            <a:off x="5635347" y="7812643"/>
            <a:ext cx="304919" cy="381119"/>
          </a:xfrm>
          <a:prstGeom prst="rect">
            <a:avLst/>
          </a:prstGeom>
        </p:spPr>
      </p:pic>
      <p:sp>
        <p:nvSpPr>
          <p:cNvPr id="13" name="Text 8"/>
          <p:cNvSpPr/>
          <p:nvPr/>
        </p:nvSpPr>
        <p:spPr>
          <a:xfrm>
            <a:off x="5449014" y="8567857"/>
            <a:ext cx="2823567" cy="35302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Family Focus</a:t>
            </a:r>
            <a:endParaRPr lang="en-US" sz="2200" dirty="0"/>
          </a:p>
        </p:txBody>
      </p:sp>
      <p:sp>
        <p:nvSpPr>
          <p:cNvPr id="14" name="Text 9"/>
          <p:cNvSpPr/>
          <p:nvPr/>
        </p:nvSpPr>
        <p:spPr>
          <a:xfrm>
            <a:off x="5449014" y="9056370"/>
            <a:ext cx="3732252" cy="72270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Tailored packages with activities boost satisfaction scores</a:t>
            </a:r>
            <a:endParaRPr lang="en-US" sz="1750" dirty="0"/>
          </a:p>
        </p:txBody>
      </p:sp>
      <p:sp>
        <p:nvSpPr>
          <p:cNvPr id="15" name="Shape 10"/>
          <p:cNvSpPr/>
          <p:nvPr/>
        </p:nvSpPr>
        <p:spPr>
          <a:xfrm>
            <a:off x="9640610" y="7430929"/>
            <a:ext cx="4199215" cy="2942987"/>
          </a:xfrm>
          <a:prstGeom prst="roundRect">
            <a:avLst>
              <a:gd name="adj" fmla="val 3224"/>
            </a:avLst>
          </a:prstGeom>
          <a:solidFill>
            <a:srgbClr val="DADBF1"/>
          </a:solidFill>
          <a:ln w="7620">
            <a:solidFill>
              <a:srgbClr val="C0C1D7"/>
            </a:solidFill>
            <a:prstDash val="solid"/>
          </a:ln>
        </p:spPr>
      </p:sp>
      <p:sp>
        <p:nvSpPr>
          <p:cNvPr id="16" name="Shape 11"/>
          <p:cNvSpPr/>
          <p:nvPr/>
        </p:nvSpPr>
        <p:spPr>
          <a:xfrm>
            <a:off x="9874091" y="7664410"/>
            <a:ext cx="677585" cy="677585"/>
          </a:xfrm>
          <a:prstGeom prst="roundRect">
            <a:avLst>
              <a:gd name="adj" fmla="val 13493636"/>
            </a:avLst>
          </a:prstGeom>
          <a:solidFill>
            <a:srgbClr val="4950BC"/>
          </a:solidFill>
          <a:ln/>
        </p:spPr>
      </p:sp>
      <p:pic>
        <p:nvPicPr>
          <p:cNvPr id="17" name="Image 3" descr="preencoded.png"/>
          <p:cNvPicPr>
            <a:picLocks noChangeAspect="1"/>
          </p:cNvPicPr>
          <p:nvPr/>
        </p:nvPicPr>
        <p:blipFill>
          <a:blip r:embed="rId6"/>
          <a:stretch>
            <a:fillRect/>
          </a:stretch>
        </p:blipFill>
        <p:spPr>
          <a:xfrm>
            <a:off x="10060424" y="7850743"/>
            <a:ext cx="304919" cy="304919"/>
          </a:xfrm>
          <a:prstGeom prst="rect">
            <a:avLst/>
          </a:prstGeom>
        </p:spPr>
      </p:pic>
      <p:sp>
        <p:nvSpPr>
          <p:cNvPr id="18" name="Text 12"/>
          <p:cNvSpPr/>
          <p:nvPr/>
        </p:nvSpPr>
        <p:spPr>
          <a:xfrm>
            <a:off x="9874091" y="8567857"/>
            <a:ext cx="2823567" cy="35302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Personal Touch</a:t>
            </a:r>
            <a:endParaRPr lang="en-US" sz="2200" dirty="0"/>
          </a:p>
        </p:txBody>
      </p:sp>
      <p:sp>
        <p:nvSpPr>
          <p:cNvPr id="19" name="Text 13"/>
          <p:cNvSpPr/>
          <p:nvPr/>
        </p:nvSpPr>
        <p:spPr>
          <a:xfrm>
            <a:off x="9874091" y="9056370"/>
            <a:ext cx="3732252" cy="72270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Customized experiences based on guest preferences drive loyalty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666</Words>
  <Application>Microsoft Office PowerPoint</Application>
  <PresentationFormat>Custom</PresentationFormat>
  <Paragraphs>107</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Santhosh Venkatesan</cp:lastModifiedBy>
  <cp:revision>2</cp:revision>
  <dcterms:created xsi:type="dcterms:W3CDTF">2025-09-12T19:37:12Z</dcterms:created>
  <dcterms:modified xsi:type="dcterms:W3CDTF">2025-09-15T04:44:40Z</dcterms:modified>
</cp:coreProperties>
</file>